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2" r:id="rId8"/>
    <p:sldId id="263" r:id="rId9"/>
    <p:sldId id="264" r:id="rId10"/>
    <p:sldId id="279" r:id="rId11"/>
    <p:sldId id="278" r:id="rId12"/>
    <p:sldId id="265" r:id="rId13"/>
    <p:sldId id="266" r:id="rId14"/>
    <p:sldId id="267" r:id="rId15"/>
    <p:sldId id="269" r:id="rId16"/>
    <p:sldId id="268" r:id="rId17"/>
    <p:sldId id="270" r:id="rId18"/>
    <p:sldId id="280" r:id="rId19"/>
    <p:sldId id="271" r:id="rId20"/>
    <p:sldId id="272" r:id="rId21"/>
    <p:sldId id="274" r:id="rId22"/>
    <p:sldId id="275" r:id="rId23"/>
    <p:sldId id="273"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5A97A15-C5EB-4ADA-91CE-CD33F745C8A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9C6A7-9127-4A03-BB3E-3508A3DEF40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97A15-C5EB-4ADA-91CE-CD33F745C8A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97A15-C5EB-4ADA-91CE-CD33F745C8A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97A15-C5EB-4ADA-91CE-CD33F745C8A6}"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5A97A15-C5EB-4ADA-91CE-CD33F745C8A6}" type="datetimeFigureOut">
              <a:rPr lang="en-US" smtClean="0"/>
              <a:t>10/16/2016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A89C6A7-9127-4A03-BB3E-3508A3DEF40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A97A15-C5EB-4ADA-91CE-CD33F745C8A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A97A15-C5EB-4ADA-91CE-CD33F745C8A6}"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A97A15-C5EB-4ADA-91CE-CD33F745C8A6}"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97A15-C5EB-4ADA-91CE-CD33F745C8A6}"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89C6A7-9127-4A03-BB3E-3508A3DEF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A97A15-C5EB-4ADA-91CE-CD33F745C8A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9C6A7-9127-4A03-BB3E-3508A3DEF40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45A97A15-C5EB-4ADA-91CE-CD33F745C8A6}"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89C6A7-9127-4A03-BB3E-3508A3DEF40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5A97A15-C5EB-4ADA-91CE-CD33F745C8A6}" type="datetimeFigureOut">
              <a:rPr lang="en-US" smtClean="0"/>
              <a:t>10/16/2016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A89C6A7-9127-4A03-BB3E-3508A3DEF40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0_3KzuYuh0&amp;list=PLx9UM6XN4PQ0q5r91bWRYL47IYX2Jois4" TargetMode="External"/><Relationship Id="rId2" Type="http://schemas.openxmlformats.org/officeDocument/2006/relationships/hyperlink" Target="http://my.hrw.com/SocialStudies/ss_2010/student/ms_ushistory_survey/bookpages/library/videos/video.html?shortvid=722223862001&amp;longvid=722223862001_long&amp;title=Jefferson%20Writes%20the%20Declaration%20of%20Independe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b7MI8NQLo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4495800" cy="1600327"/>
          </a:xfrm>
          <a:solidFill>
            <a:schemeClr val="bg2"/>
          </a:solidFill>
        </p:spPr>
        <p:txBody>
          <a:bodyPr/>
          <a:lstStyle/>
          <a:p>
            <a:r>
              <a:rPr lang="en-US" dirty="0" smtClean="0"/>
              <a:t>The American Revolution</a:t>
            </a:r>
            <a:endParaRPr lang="en-US" dirty="0"/>
          </a:p>
        </p:txBody>
      </p:sp>
      <p:sp>
        <p:nvSpPr>
          <p:cNvPr id="3" name="Subtitle 2"/>
          <p:cNvSpPr>
            <a:spLocks noGrp="1"/>
          </p:cNvSpPr>
          <p:nvPr>
            <p:ph type="subTitle" idx="1"/>
          </p:nvPr>
        </p:nvSpPr>
        <p:spPr>
          <a:xfrm>
            <a:off x="228600" y="3733800"/>
            <a:ext cx="4495800" cy="1066800"/>
          </a:xfrm>
          <a:solidFill>
            <a:schemeClr val="bg2"/>
          </a:solidFill>
        </p:spPr>
        <p:txBody>
          <a:bodyPr>
            <a:normAutofit fontScale="92500" lnSpcReduction="10000"/>
          </a:bodyPr>
          <a:lstStyle/>
          <a:p>
            <a:endParaRPr lang="en-US" dirty="0" smtClean="0"/>
          </a:p>
          <a:p>
            <a:r>
              <a:rPr lang="en-US" dirty="0" smtClean="0"/>
              <a:t>Part Three: </a:t>
            </a:r>
          </a:p>
          <a:p>
            <a:r>
              <a:rPr lang="en-US" dirty="0" smtClean="0"/>
              <a:t>Declaring Independence</a:t>
            </a:r>
            <a:endParaRPr lang="en-US" dirty="0"/>
          </a:p>
        </p:txBody>
      </p:sp>
    </p:spTree>
    <p:extLst>
      <p:ext uri="{BB962C8B-B14F-4D97-AF65-F5344CB8AC3E}">
        <p14:creationId xmlns:p14="http://schemas.microsoft.com/office/powerpoint/2010/main" val="313199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r>
              <a:rPr lang="en-US" dirty="0" smtClean="0">
                <a:hlinkClick r:id="rId2"/>
              </a:rPr>
              <a:t>Jefferson Writes the Declaration of Independence </a:t>
            </a:r>
            <a:r>
              <a:rPr lang="en-US" dirty="0" smtClean="0"/>
              <a:t>(3:43)</a:t>
            </a:r>
          </a:p>
          <a:p>
            <a:endParaRPr lang="en-US" dirty="0"/>
          </a:p>
          <a:p>
            <a:r>
              <a:rPr lang="en-US" dirty="0" smtClean="0">
                <a:hlinkClick r:id="rId3"/>
              </a:rPr>
              <a:t>Jefferson meets with Adams and Franklin </a:t>
            </a:r>
            <a:r>
              <a:rPr lang="en-US" dirty="0" smtClean="0"/>
              <a:t> (4:01)</a:t>
            </a:r>
            <a:endParaRPr lang="en-US" dirty="0"/>
          </a:p>
        </p:txBody>
      </p:sp>
    </p:spTree>
    <p:extLst>
      <p:ext uri="{BB962C8B-B14F-4D97-AF65-F5344CB8AC3E}">
        <p14:creationId xmlns:p14="http://schemas.microsoft.com/office/powerpoint/2010/main" val="95608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pPr lvl="0">
              <a:buClr>
                <a:srgbClr val="759AA5">
                  <a:lumMod val="60000"/>
                  <a:lumOff val="40000"/>
                </a:srgbClr>
              </a:buClr>
            </a:pPr>
            <a:r>
              <a:rPr lang="en-US" dirty="0">
                <a:solidFill>
                  <a:srgbClr val="DFE6D0"/>
                </a:solidFill>
              </a:rPr>
              <a:t>The </a:t>
            </a:r>
            <a:r>
              <a:rPr lang="en-US" u="sng" dirty="0">
                <a:solidFill>
                  <a:srgbClr val="DFE6D0"/>
                </a:solidFill>
              </a:rPr>
              <a:t>Declaration of Independence</a:t>
            </a:r>
            <a:r>
              <a:rPr lang="en-US" dirty="0">
                <a:solidFill>
                  <a:srgbClr val="DFE6D0"/>
                </a:solidFill>
              </a:rPr>
              <a:t> formally announced the colonies’ break from Great Britain.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10" y="3124200"/>
            <a:ext cx="8153400" cy="3152504"/>
          </a:xfrm>
          <a:prstGeom prst="rect">
            <a:avLst/>
          </a:prstGeom>
        </p:spPr>
      </p:pic>
    </p:spTree>
    <p:extLst>
      <p:ext uri="{BB962C8B-B14F-4D97-AF65-F5344CB8AC3E}">
        <p14:creationId xmlns:p14="http://schemas.microsoft.com/office/powerpoint/2010/main" val="3190836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The </a:t>
            </a:r>
            <a:r>
              <a:rPr lang="en-US" u="sng" dirty="0" smtClean="0"/>
              <a:t>Declaration of Independence</a:t>
            </a:r>
            <a:r>
              <a:rPr lang="en-US" dirty="0" smtClean="0"/>
              <a:t> formally announced the colonies’ break from Great Britain.</a:t>
            </a:r>
          </a:p>
          <a:p>
            <a:pPr lvl="1"/>
            <a:r>
              <a:rPr lang="en-US" dirty="0" smtClean="0"/>
              <a:t>After the Preamble (introduction) the Declaration has 3 main parts</a:t>
            </a:r>
          </a:p>
          <a:p>
            <a:pPr lvl="2"/>
            <a:r>
              <a:rPr lang="en-US" dirty="0" smtClean="0">
                <a:solidFill>
                  <a:schemeClr val="accent2">
                    <a:lumMod val="60000"/>
                    <a:lumOff val="40000"/>
                  </a:schemeClr>
                </a:solidFill>
              </a:rPr>
              <a:t>Part One: Natural Rights</a:t>
            </a:r>
          </a:p>
          <a:p>
            <a:pPr lvl="3"/>
            <a:r>
              <a:rPr lang="en-US" dirty="0" smtClean="0"/>
              <a:t>Reflecting ideas of the Enlightenment, Jefferson  states some central principles held by the new government</a:t>
            </a:r>
          </a:p>
          <a:p>
            <a:pPr lvl="3"/>
            <a:r>
              <a:rPr lang="en-US" dirty="0" smtClean="0"/>
              <a:t>“All men are created equal”</a:t>
            </a:r>
          </a:p>
          <a:p>
            <a:pPr lvl="3"/>
            <a:r>
              <a:rPr lang="en-US" dirty="0" smtClean="0"/>
              <a:t>“Endowed by their creator with certain unalienable rights”</a:t>
            </a:r>
          </a:p>
          <a:p>
            <a:pPr lvl="3"/>
            <a:r>
              <a:rPr lang="en-US" dirty="0" smtClean="0"/>
              <a:t>Governments are created to protect people’s rights</a:t>
            </a:r>
          </a:p>
          <a:p>
            <a:pPr lvl="3"/>
            <a:r>
              <a:rPr lang="en-US" dirty="0" smtClean="0"/>
              <a:t>If a government violates those rights, the people have a right to abolish their government and create another. </a:t>
            </a:r>
          </a:p>
          <a:p>
            <a:pPr marL="960120" lvl="3" indent="0">
              <a:buNone/>
            </a:pPr>
            <a:endParaRPr lang="en-US" dirty="0" smtClean="0"/>
          </a:p>
          <a:p>
            <a:pPr lvl="3"/>
            <a:endParaRPr lang="en-US" dirty="0" smtClean="0"/>
          </a:p>
          <a:p>
            <a:pPr lvl="2"/>
            <a:endParaRPr lang="en-US" dirty="0"/>
          </a:p>
        </p:txBody>
      </p:sp>
    </p:spTree>
    <p:extLst>
      <p:ext uri="{BB962C8B-B14F-4D97-AF65-F5344CB8AC3E}">
        <p14:creationId xmlns:p14="http://schemas.microsoft.com/office/powerpoint/2010/main" val="7135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382000" cy="4830763"/>
          </a:xfrm>
        </p:spPr>
        <p:txBody>
          <a:bodyPr/>
          <a:lstStyle/>
          <a:p>
            <a:pPr lvl="0">
              <a:buClr>
                <a:srgbClr val="759AA5">
                  <a:lumMod val="60000"/>
                  <a:lumOff val="40000"/>
                </a:srgbClr>
              </a:buClr>
            </a:pPr>
            <a:r>
              <a:rPr lang="en-US" dirty="0">
                <a:solidFill>
                  <a:srgbClr val="DFE6D0"/>
                </a:solidFill>
              </a:rPr>
              <a:t>The </a:t>
            </a:r>
            <a:r>
              <a:rPr lang="en-US" u="sng" dirty="0">
                <a:solidFill>
                  <a:srgbClr val="DFE6D0"/>
                </a:solidFill>
              </a:rPr>
              <a:t>Declaration of Independence</a:t>
            </a:r>
            <a:r>
              <a:rPr lang="en-US" dirty="0">
                <a:solidFill>
                  <a:srgbClr val="DFE6D0"/>
                </a:solidFill>
              </a:rPr>
              <a:t> formally announced the colonies’ break from Great Britain.</a:t>
            </a:r>
          </a:p>
          <a:p>
            <a:pPr lvl="2">
              <a:buClr>
                <a:srgbClr val="CFC60D"/>
              </a:buClr>
            </a:pPr>
            <a:r>
              <a:rPr lang="en-US" dirty="0" smtClean="0">
                <a:solidFill>
                  <a:srgbClr val="DFE6D0"/>
                </a:solidFill>
              </a:rPr>
              <a:t>Part </a:t>
            </a:r>
            <a:r>
              <a:rPr lang="en-US" dirty="0">
                <a:solidFill>
                  <a:srgbClr val="DFE6D0"/>
                </a:solidFill>
              </a:rPr>
              <a:t>One: Natural </a:t>
            </a:r>
            <a:r>
              <a:rPr lang="en-US" dirty="0" smtClean="0">
                <a:solidFill>
                  <a:srgbClr val="DFE6D0"/>
                </a:solidFill>
              </a:rPr>
              <a:t>Rights</a:t>
            </a:r>
          </a:p>
          <a:p>
            <a:pPr lvl="2">
              <a:buClr>
                <a:srgbClr val="CFC60D"/>
              </a:buClr>
            </a:pPr>
            <a:r>
              <a:rPr lang="en-US" dirty="0" smtClean="0">
                <a:solidFill>
                  <a:schemeClr val="accent2">
                    <a:lumMod val="60000"/>
                    <a:lumOff val="40000"/>
                  </a:schemeClr>
                </a:solidFill>
              </a:rPr>
              <a:t>Part Two: List of Grievances (formal complaints) against the king; ways the king had violated the colonists’ rights</a:t>
            </a:r>
          </a:p>
          <a:p>
            <a:pPr lvl="3">
              <a:buClr>
                <a:srgbClr val="CFC60D"/>
              </a:buClr>
            </a:pPr>
            <a:r>
              <a:rPr lang="en-US" dirty="0" smtClean="0">
                <a:solidFill>
                  <a:schemeClr val="accent2">
                    <a:lumMod val="60000"/>
                    <a:lumOff val="40000"/>
                  </a:schemeClr>
                </a:solidFill>
              </a:rPr>
              <a:t>“imposing taxes upon us without our consent”</a:t>
            </a:r>
          </a:p>
          <a:p>
            <a:pPr lvl="3">
              <a:buClr>
                <a:srgbClr val="CFC60D"/>
              </a:buClr>
            </a:pPr>
            <a:r>
              <a:rPr lang="en-US" dirty="0" smtClean="0">
                <a:solidFill>
                  <a:schemeClr val="accent2">
                    <a:lumMod val="60000"/>
                    <a:lumOff val="40000"/>
                  </a:schemeClr>
                </a:solidFill>
              </a:rPr>
              <a:t>“depriving us, in many cases, of trial by jury”</a:t>
            </a:r>
          </a:p>
          <a:p>
            <a:pPr lvl="3">
              <a:buClr>
                <a:srgbClr val="CFC60D"/>
              </a:buClr>
            </a:pPr>
            <a:r>
              <a:rPr lang="en-US" dirty="0" smtClean="0">
                <a:solidFill>
                  <a:schemeClr val="accent2">
                    <a:lumMod val="60000"/>
                    <a:lumOff val="40000"/>
                  </a:schemeClr>
                </a:solidFill>
              </a:rPr>
              <a:t>“has kept among us, in times of peace, standing armies…”</a:t>
            </a:r>
          </a:p>
          <a:p>
            <a:pPr lvl="3">
              <a:buClr>
                <a:srgbClr val="CFC60D"/>
              </a:buClr>
            </a:pPr>
            <a:r>
              <a:rPr lang="en-US" dirty="0" smtClean="0">
                <a:solidFill>
                  <a:schemeClr val="accent2">
                    <a:lumMod val="60000"/>
                    <a:lumOff val="40000"/>
                  </a:schemeClr>
                </a:solidFill>
              </a:rPr>
              <a:t>“quartering large bodies of armed troops among us”</a:t>
            </a:r>
          </a:p>
          <a:p>
            <a:pPr lvl="3">
              <a:buClr>
                <a:srgbClr val="CFC60D"/>
              </a:buClr>
            </a:pPr>
            <a:r>
              <a:rPr lang="en-US" dirty="0" smtClean="0">
                <a:solidFill>
                  <a:schemeClr val="accent2">
                    <a:lumMod val="60000"/>
                    <a:lumOff val="40000"/>
                  </a:schemeClr>
                </a:solidFill>
              </a:rPr>
              <a:t>“cutting off out trade with all parts of the world”</a:t>
            </a:r>
          </a:p>
          <a:p>
            <a:pPr lvl="3">
              <a:buClr>
                <a:srgbClr val="CFC60D"/>
              </a:buClr>
            </a:pPr>
            <a:endParaRPr lang="en-US" dirty="0">
              <a:solidFill>
                <a:srgbClr val="DFE6D0"/>
              </a:solidFill>
            </a:endParaRPr>
          </a:p>
          <a:p>
            <a:pPr lvl="2">
              <a:buClr>
                <a:srgbClr val="CFC60D"/>
              </a:buClr>
            </a:pPr>
            <a:r>
              <a:rPr lang="en-US" dirty="0">
                <a:solidFill>
                  <a:srgbClr val="DFE6D0"/>
                </a:solidFill>
              </a:rPr>
              <a:t>Jefferson concluded this section by stating that </a:t>
            </a:r>
            <a:r>
              <a:rPr lang="en-US" dirty="0">
                <a:solidFill>
                  <a:srgbClr val="C00000"/>
                </a:solidFill>
              </a:rPr>
              <a:t>King George III </a:t>
            </a:r>
            <a:r>
              <a:rPr lang="en-US" dirty="0">
                <a:solidFill>
                  <a:srgbClr val="DFE6D0"/>
                </a:solidFill>
              </a:rPr>
              <a:t>was “unfit to be the ruler of a free people.”</a:t>
            </a:r>
          </a:p>
          <a:p>
            <a:pPr marL="960120" lvl="3" indent="0">
              <a:buClr>
                <a:srgbClr val="CFC60D"/>
              </a:buClr>
              <a:buNone/>
            </a:pPr>
            <a:endParaRPr lang="en-US" dirty="0" smtClean="0">
              <a:solidFill>
                <a:srgbClr val="DFE6D0"/>
              </a:solidFill>
            </a:endParaRPr>
          </a:p>
          <a:p>
            <a:pPr lvl="3">
              <a:buClr>
                <a:srgbClr val="CFC60D"/>
              </a:buClr>
            </a:pPr>
            <a:endParaRPr lang="en-US" dirty="0">
              <a:solidFill>
                <a:srgbClr val="DFE6D0"/>
              </a:solidFill>
            </a:endParaRPr>
          </a:p>
          <a:p>
            <a:endParaRPr lang="en-US" dirty="0"/>
          </a:p>
        </p:txBody>
      </p:sp>
    </p:spTree>
    <p:extLst>
      <p:ext uri="{BB962C8B-B14F-4D97-AF65-F5344CB8AC3E}">
        <p14:creationId xmlns:p14="http://schemas.microsoft.com/office/powerpoint/2010/main" val="39506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up)">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pPr lvl="0">
              <a:buClr>
                <a:srgbClr val="759AA5">
                  <a:lumMod val="60000"/>
                  <a:lumOff val="40000"/>
                </a:srgbClr>
              </a:buClr>
            </a:pPr>
            <a:r>
              <a:rPr lang="en-US" dirty="0">
                <a:solidFill>
                  <a:srgbClr val="DFE6D0"/>
                </a:solidFill>
              </a:rPr>
              <a:t>The </a:t>
            </a:r>
            <a:r>
              <a:rPr lang="en-US" u="sng" dirty="0">
                <a:solidFill>
                  <a:srgbClr val="DFE6D0"/>
                </a:solidFill>
              </a:rPr>
              <a:t>Declaration of Independence</a:t>
            </a:r>
            <a:r>
              <a:rPr lang="en-US" dirty="0">
                <a:solidFill>
                  <a:srgbClr val="DFE6D0"/>
                </a:solidFill>
              </a:rPr>
              <a:t> formally announced the colonies’ break from Great Britain.</a:t>
            </a:r>
          </a:p>
          <a:p>
            <a:pPr lvl="2">
              <a:buClr>
                <a:srgbClr val="CFC60D"/>
              </a:buClr>
            </a:pPr>
            <a:r>
              <a:rPr lang="en-US" dirty="0">
                <a:solidFill>
                  <a:srgbClr val="DFE6D0"/>
                </a:solidFill>
              </a:rPr>
              <a:t>Part One: Natural Rights</a:t>
            </a:r>
          </a:p>
          <a:p>
            <a:pPr lvl="2">
              <a:buClr>
                <a:srgbClr val="CFC60D"/>
              </a:buClr>
            </a:pPr>
            <a:r>
              <a:rPr lang="en-US" dirty="0">
                <a:solidFill>
                  <a:srgbClr val="DFE6D0"/>
                </a:solidFill>
              </a:rPr>
              <a:t>Part Two: List of </a:t>
            </a:r>
            <a:r>
              <a:rPr lang="en-US" dirty="0" smtClean="0">
                <a:solidFill>
                  <a:srgbClr val="DFE6D0"/>
                </a:solidFill>
              </a:rPr>
              <a:t>Grievances</a:t>
            </a:r>
          </a:p>
          <a:p>
            <a:pPr marL="685800" lvl="2" indent="0">
              <a:buClr>
                <a:srgbClr val="CFC60D"/>
              </a:buClr>
              <a:buNone/>
            </a:pPr>
            <a:endParaRPr lang="en-US" sz="1000" dirty="0" smtClean="0">
              <a:solidFill>
                <a:srgbClr val="DFE6D0"/>
              </a:solidFill>
            </a:endParaRPr>
          </a:p>
          <a:p>
            <a:pPr lvl="2">
              <a:buClr>
                <a:srgbClr val="CFC60D"/>
              </a:buClr>
            </a:pPr>
            <a:r>
              <a:rPr lang="en-US" dirty="0" smtClean="0">
                <a:solidFill>
                  <a:schemeClr val="accent2">
                    <a:lumMod val="60000"/>
                    <a:lumOff val="40000"/>
                  </a:schemeClr>
                </a:solidFill>
              </a:rPr>
              <a:t>Part Three: Dissolving the Bonds</a:t>
            </a:r>
          </a:p>
          <a:p>
            <a:pPr marL="685800" lvl="2" indent="0">
              <a:buClr>
                <a:srgbClr val="CFC60D"/>
              </a:buClr>
              <a:buNone/>
            </a:pPr>
            <a:endParaRPr lang="en-US" sz="1000" dirty="0" smtClean="0">
              <a:solidFill>
                <a:schemeClr val="accent2">
                  <a:lumMod val="60000"/>
                  <a:lumOff val="40000"/>
                </a:schemeClr>
              </a:solidFill>
            </a:endParaRPr>
          </a:p>
          <a:p>
            <a:pPr lvl="3">
              <a:buClr>
                <a:srgbClr val="CFC60D"/>
              </a:buClr>
            </a:pPr>
            <a:r>
              <a:rPr lang="en-US" dirty="0" smtClean="0">
                <a:solidFill>
                  <a:schemeClr val="accent2">
                    <a:lumMod val="60000"/>
                    <a:lumOff val="40000"/>
                  </a:schemeClr>
                </a:solidFill>
              </a:rPr>
              <a:t>People have the right to abolish unjust governments… the king has violated colonists’ rights… therefore the colonies declare themselves to be “free and independent states”</a:t>
            </a:r>
          </a:p>
          <a:p>
            <a:pPr marL="960120" lvl="3" indent="0">
              <a:buClr>
                <a:srgbClr val="CFC60D"/>
              </a:buClr>
              <a:buNone/>
            </a:pPr>
            <a:endParaRPr lang="en-US" sz="1000" dirty="0" smtClean="0">
              <a:solidFill>
                <a:schemeClr val="accent2">
                  <a:lumMod val="60000"/>
                  <a:lumOff val="40000"/>
                </a:schemeClr>
              </a:solidFill>
            </a:endParaRPr>
          </a:p>
          <a:p>
            <a:pPr lvl="3">
              <a:buClr>
                <a:srgbClr val="CFC60D"/>
              </a:buClr>
            </a:pPr>
            <a:r>
              <a:rPr lang="en-US" dirty="0" smtClean="0">
                <a:solidFill>
                  <a:schemeClr val="accent2">
                    <a:lumMod val="60000"/>
                    <a:lumOff val="40000"/>
                  </a:schemeClr>
                </a:solidFill>
              </a:rPr>
              <a:t>All political connection between the colonies and Great Britain “is and ought to be totally dissolved”</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9193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ipe(up)">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up)">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marL="0" indent="0" algn="ctr">
              <a:buNone/>
            </a:pPr>
            <a:r>
              <a:rPr lang="en-US" sz="3600" b="1" dirty="0" smtClean="0"/>
              <a:t>July 4, 1776</a:t>
            </a:r>
          </a:p>
          <a:p>
            <a:pPr marL="0" indent="0" algn="ctr">
              <a:buNone/>
            </a:pPr>
            <a:endParaRPr lang="en-US" sz="1200" b="1" dirty="0" smtClean="0"/>
          </a:p>
          <a:p>
            <a:pPr marL="0" indent="0" algn="ctr">
              <a:buNone/>
            </a:pPr>
            <a:r>
              <a:rPr lang="en-US" sz="3200" dirty="0" smtClean="0"/>
              <a:t>The Second Continental Congress approved the Declaration of Independence. </a:t>
            </a:r>
          </a:p>
          <a:p>
            <a:pPr marL="0" indent="0" algn="ctr">
              <a:buNone/>
            </a:pPr>
            <a:r>
              <a:rPr lang="en-US" sz="3200" dirty="0" smtClean="0"/>
              <a:t>The United States of America was born. </a:t>
            </a:r>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lvl="0" indent="0" algn="ctr">
              <a:buClr>
                <a:srgbClr val="759AA5">
                  <a:lumMod val="60000"/>
                  <a:lumOff val="40000"/>
                </a:srgbClr>
              </a:buClr>
              <a:buNone/>
            </a:pPr>
            <a:r>
              <a:rPr lang="en-US" sz="2000" dirty="0" smtClean="0">
                <a:solidFill>
                  <a:srgbClr val="DFE6D0"/>
                </a:solidFill>
              </a:rPr>
              <a:t>(</a:t>
            </a:r>
            <a:r>
              <a:rPr lang="en-US" sz="2000" dirty="0">
                <a:solidFill>
                  <a:srgbClr val="DFE6D0"/>
                </a:solidFill>
              </a:rPr>
              <a:t>The actual signing of the Declaration took place on August 2, 1776)</a:t>
            </a:r>
          </a:p>
          <a:p>
            <a:pPr marL="0" indent="0" algn="ctr">
              <a:buNone/>
            </a:pPr>
            <a:endParaRPr lang="en-US" sz="32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581401"/>
            <a:ext cx="4195293" cy="1871538"/>
          </a:xfrm>
          <a:prstGeom prst="rect">
            <a:avLst/>
          </a:prstGeom>
        </p:spPr>
      </p:pic>
    </p:spTree>
    <p:extLst>
      <p:ext uri="{BB962C8B-B14F-4D97-AF65-F5344CB8AC3E}">
        <p14:creationId xmlns:p14="http://schemas.microsoft.com/office/powerpoint/2010/main" val="135151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Impact of the Declaration of Independence</a:t>
            </a:r>
          </a:p>
          <a:p>
            <a:pPr lvl="1"/>
            <a:r>
              <a:rPr lang="en-US" dirty="0" smtClean="0"/>
              <a:t>The signers of the Declaration were committing treason against Great Britain. If caught, they faced death.</a:t>
            </a:r>
          </a:p>
          <a:p>
            <a:pPr lvl="2"/>
            <a:endParaRPr lang="en-US" dirty="0"/>
          </a:p>
          <a:p>
            <a:pPr marL="685800" lvl="2" indent="0">
              <a:buNone/>
            </a:pPr>
            <a:r>
              <a:rPr lang="en-US" i="1" dirty="0" smtClean="0"/>
              <a:t>“We must all hang together, or most assuredly we shall all hang separately.”</a:t>
            </a:r>
          </a:p>
          <a:p>
            <a:pPr marL="1508760" lvl="5" indent="0">
              <a:buNone/>
            </a:pPr>
            <a:r>
              <a:rPr lang="en-US" i="1" dirty="0"/>
              <a:t>	</a:t>
            </a:r>
            <a:r>
              <a:rPr lang="en-US" i="1" dirty="0" smtClean="0"/>
              <a:t>		- </a:t>
            </a:r>
            <a:r>
              <a:rPr lang="en-US" dirty="0" smtClean="0"/>
              <a:t> Benjamin Franklin</a:t>
            </a:r>
            <a:endParaRPr lang="en-US" i="1" dirty="0" smtClean="0"/>
          </a:p>
          <a:p>
            <a:pPr lvl="1"/>
            <a:endParaRPr lang="en-US" dirty="0"/>
          </a:p>
        </p:txBody>
      </p:sp>
    </p:spTree>
    <p:extLst>
      <p:ext uri="{BB962C8B-B14F-4D97-AF65-F5344CB8AC3E}">
        <p14:creationId xmlns:p14="http://schemas.microsoft.com/office/powerpoint/2010/main" val="1919190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lstStyle/>
          <a:p>
            <a:pPr lvl="0">
              <a:buClr>
                <a:srgbClr val="759AA5">
                  <a:lumMod val="60000"/>
                  <a:lumOff val="40000"/>
                </a:srgbClr>
              </a:buClr>
            </a:pPr>
            <a:r>
              <a:rPr lang="en-US" dirty="0">
                <a:solidFill>
                  <a:srgbClr val="DFE6D0"/>
                </a:solidFill>
              </a:rPr>
              <a:t>Impact of the Declaration of Independence</a:t>
            </a:r>
          </a:p>
          <a:p>
            <a:pPr lvl="1">
              <a:buClr>
                <a:srgbClr val="759AA5">
                  <a:lumMod val="60000"/>
                  <a:lumOff val="40000"/>
                </a:srgbClr>
              </a:buClr>
            </a:pPr>
            <a:r>
              <a:rPr lang="en-US" dirty="0">
                <a:solidFill>
                  <a:prstClr val="white"/>
                </a:solidFill>
              </a:rPr>
              <a:t>The signers of the Declaration were committing treason against Great Britain. If caught, they faced death</a:t>
            </a:r>
            <a:r>
              <a:rPr lang="en-US" dirty="0" smtClean="0">
                <a:solidFill>
                  <a:prstClr val="white"/>
                </a:solidFill>
              </a:rPr>
              <a:t>.</a:t>
            </a:r>
          </a:p>
          <a:p>
            <a:pPr marL="365760" lvl="1" indent="0">
              <a:buClr>
                <a:srgbClr val="759AA5">
                  <a:lumMod val="60000"/>
                  <a:lumOff val="40000"/>
                </a:srgbClr>
              </a:buClr>
              <a:buNone/>
            </a:pPr>
            <a:endParaRPr lang="en-US" sz="1000" dirty="0" smtClean="0">
              <a:solidFill>
                <a:prstClr val="white"/>
              </a:solidFill>
            </a:endParaRPr>
          </a:p>
          <a:p>
            <a:pPr lvl="1">
              <a:buClr>
                <a:srgbClr val="759AA5">
                  <a:lumMod val="60000"/>
                  <a:lumOff val="40000"/>
                </a:srgbClr>
              </a:buClr>
            </a:pPr>
            <a:r>
              <a:rPr lang="en-US" dirty="0" smtClean="0">
                <a:solidFill>
                  <a:prstClr val="white"/>
                </a:solidFill>
              </a:rPr>
              <a:t>The Declaration changed the nature of the war.  Now Patriots were not fighting for fair treatment from Great Britain, but fighting to create a new nation</a:t>
            </a:r>
            <a:r>
              <a:rPr lang="en-US" dirty="0" smtClean="0">
                <a:solidFill>
                  <a:prstClr val="white"/>
                </a:solidFill>
              </a:rPr>
              <a:t>.</a:t>
            </a:r>
          </a:p>
          <a:p>
            <a:pPr marL="365760" lvl="1" indent="0">
              <a:buClr>
                <a:srgbClr val="759AA5">
                  <a:lumMod val="60000"/>
                  <a:lumOff val="40000"/>
                </a:srgbClr>
              </a:buClr>
              <a:buNone/>
            </a:pPr>
            <a:endParaRPr lang="en-US" dirty="0" smtClean="0">
              <a:solidFill>
                <a:prstClr val="white"/>
              </a:solidFill>
            </a:endParaRPr>
          </a:p>
          <a:p>
            <a:pPr lvl="1">
              <a:buClr>
                <a:srgbClr val="759AA5">
                  <a:lumMod val="60000"/>
                  <a:lumOff val="40000"/>
                </a:srgbClr>
              </a:buClr>
            </a:pPr>
            <a:r>
              <a:rPr lang="en-US" dirty="0" smtClean="0">
                <a:solidFill>
                  <a:prstClr val="white"/>
                </a:solidFill>
              </a:rPr>
              <a:t>America the Story of US: </a:t>
            </a:r>
            <a:r>
              <a:rPr lang="en-US" dirty="0" smtClean="0">
                <a:solidFill>
                  <a:prstClr val="white"/>
                </a:solidFill>
                <a:hlinkClick r:id="rId2"/>
              </a:rPr>
              <a:t>The Declaration of Independence </a:t>
            </a:r>
            <a:r>
              <a:rPr lang="en-US" dirty="0" smtClean="0">
                <a:solidFill>
                  <a:prstClr val="white"/>
                </a:solidFill>
              </a:rPr>
              <a:t>(4:00)</a:t>
            </a:r>
            <a:endParaRPr lang="en-US" dirty="0" smtClean="0">
              <a:solidFill>
                <a:prstClr val="white"/>
              </a:solidFill>
            </a:endParaRPr>
          </a:p>
          <a:p>
            <a:pPr marL="365760" lvl="1" indent="0">
              <a:buClr>
                <a:srgbClr val="759AA5">
                  <a:lumMod val="60000"/>
                  <a:lumOff val="40000"/>
                </a:srgbClr>
              </a:buClr>
              <a:buNone/>
            </a:pPr>
            <a:endParaRPr lang="en-US" sz="1000" dirty="0" smtClean="0">
              <a:solidFill>
                <a:prstClr val="white"/>
              </a:solidFill>
            </a:endParaRPr>
          </a:p>
          <a:p>
            <a:endParaRPr lang="en-US" dirty="0"/>
          </a:p>
        </p:txBody>
      </p:sp>
    </p:spTree>
    <p:extLst>
      <p:ext uri="{BB962C8B-B14F-4D97-AF65-F5344CB8AC3E}">
        <p14:creationId xmlns:p14="http://schemas.microsoft.com/office/powerpoint/2010/main" val="10606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pPr lvl="0">
              <a:buClr>
                <a:srgbClr val="759AA5">
                  <a:lumMod val="60000"/>
                  <a:lumOff val="40000"/>
                </a:srgbClr>
              </a:buClr>
            </a:pPr>
            <a:r>
              <a:rPr lang="en-US" dirty="0">
                <a:solidFill>
                  <a:srgbClr val="DFE6D0"/>
                </a:solidFill>
              </a:rPr>
              <a:t>Impact of the Declaration of Independence</a:t>
            </a:r>
          </a:p>
          <a:p>
            <a:pPr lvl="1">
              <a:buClr>
                <a:srgbClr val="759AA5">
                  <a:lumMod val="60000"/>
                  <a:lumOff val="40000"/>
                </a:srgbClr>
              </a:buClr>
            </a:pPr>
            <a:r>
              <a:rPr lang="en-US" dirty="0">
                <a:solidFill>
                  <a:prstClr val="white"/>
                </a:solidFill>
              </a:rPr>
              <a:t>The signers of the Declaration were committing treason against Great Britain. If caught, they faced death.</a:t>
            </a:r>
          </a:p>
          <a:p>
            <a:pPr marL="365760" lvl="1" indent="0">
              <a:buClr>
                <a:srgbClr val="759AA5">
                  <a:lumMod val="60000"/>
                  <a:lumOff val="40000"/>
                </a:srgbClr>
              </a:buClr>
              <a:buNone/>
            </a:pPr>
            <a:endParaRPr lang="en-US" sz="1000" dirty="0">
              <a:solidFill>
                <a:prstClr val="white"/>
              </a:solidFill>
            </a:endParaRPr>
          </a:p>
          <a:p>
            <a:pPr lvl="1">
              <a:buClr>
                <a:srgbClr val="759AA5">
                  <a:lumMod val="60000"/>
                  <a:lumOff val="40000"/>
                </a:srgbClr>
              </a:buClr>
            </a:pPr>
            <a:r>
              <a:rPr lang="en-US" dirty="0">
                <a:solidFill>
                  <a:prstClr val="white"/>
                </a:solidFill>
              </a:rPr>
              <a:t>The Declaration changed the nature of the war.  Now Patriots were not fighting for fair treatment from Great Britain, but fighting to create a new nation.</a:t>
            </a:r>
          </a:p>
          <a:p>
            <a:pPr marL="365760" lvl="1" indent="0">
              <a:buClr>
                <a:srgbClr val="759AA5">
                  <a:lumMod val="60000"/>
                  <a:lumOff val="40000"/>
                </a:srgbClr>
              </a:buClr>
              <a:buNone/>
            </a:pPr>
            <a:endParaRPr lang="en-US" sz="1000" dirty="0">
              <a:solidFill>
                <a:prstClr val="white"/>
              </a:solidFill>
            </a:endParaRPr>
          </a:p>
          <a:p>
            <a:pPr lvl="1">
              <a:buClr>
                <a:srgbClr val="759AA5">
                  <a:lumMod val="60000"/>
                  <a:lumOff val="40000"/>
                </a:srgbClr>
              </a:buClr>
            </a:pPr>
            <a:r>
              <a:rPr lang="en-US" dirty="0">
                <a:solidFill>
                  <a:schemeClr val="accent2"/>
                </a:solidFill>
              </a:rPr>
              <a:t>50,000+ Loyalists, facing persecution, leave the colonies. </a:t>
            </a:r>
          </a:p>
          <a:p>
            <a:pPr lvl="2">
              <a:buClr>
                <a:srgbClr val="759AA5">
                  <a:lumMod val="60000"/>
                  <a:lumOff val="40000"/>
                </a:srgbClr>
              </a:buClr>
            </a:pPr>
            <a:r>
              <a:rPr lang="en-US" dirty="0">
                <a:solidFill>
                  <a:schemeClr val="accent2"/>
                </a:solidFill>
              </a:rPr>
              <a:t>Most go to Canada where Britain allowed them self-rule</a:t>
            </a:r>
          </a:p>
          <a:p>
            <a:pPr lvl="2">
              <a:buClr>
                <a:srgbClr val="759AA5">
                  <a:lumMod val="60000"/>
                  <a:lumOff val="40000"/>
                </a:srgbClr>
              </a:buClr>
            </a:pPr>
            <a:r>
              <a:rPr lang="en-US" dirty="0">
                <a:solidFill>
                  <a:schemeClr val="accent2"/>
                </a:solidFill>
              </a:rPr>
              <a:t>Families are separated – including Benjamin Franklin from his loyalist son William Franklin</a:t>
            </a:r>
          </a:p>
          <a:p>
            <a:pPr lvl="2">
              <a:buClr>
                <a:srgbClr val="759AA5">
                  <a:lumMod val="60000"/>
                  <a:lumOff val="40000"/>
                </a:srgbClr>
              </a:buClr>
            </a:pPr>
            <a:r>
              <a:rPr lang="en-US" dirty="0">
                <a:solidFill>
                  <a:schemeClr val="accent2"/>
                </a:solidFill>
              </a:rPr>
              <a:t>Loyalists abandon homes and property</a:t>
            </a:r>
          </a:p>
          <a:p>
            <a:endParaRPr lang="en-US" dirty="0"/>
          </a:p>
        </p:txBody>
      </p:sp>
    </p:spTree>
    <p:extLst>
      <p:ext uri="{BB962C8B-B14F-4D97-AF65-F5344CB8AC3E}">
        <p14:creationId xmlns:p14="http://schemas.microsoft.com/office/powerpoint/2010/main" val="806760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pPr lvl="0">
              <a:buClr>
                <a:srgbClr val="759AA5">
                  <a:lumMod val="60000"/>
                  <a:lumOff val="40000"/>
                </a:srgbClr>
              </a:buClr>
            </a:pPr>
            <a:r>
              <a:rPr lang="en-US" dirty="0">
                <a:solidFill>
                  <a:srgbClr val="DFE6D0"/>
                </a:solidFill>
              </a:rPr>
              <a:t>Impact of the Declaration of Independence</a:t>
            </a:r>
          </a:p>
          <a:p>
            <a:pPr lvl="1">
              <a:buClr>
                <a:srgbClr val="759AA5">
                  <a:lumMod val="60000"/>
                  <a:lumOff val="40000"/>
                </a:srgbClr>
              </a:buClr>
            </a:pPr>
            <a:r>
              <a:rPr lang="en-US" dirty="0">
                <a:solidFill>
                  <a:prstClr val="white"/>
                </a:solidFill>
              </a:rPr>
              <a:t>The signers of the Declaration were committing treason against Great Britain. If caught, they faced death.</a:t>
            </a:r>
          </a:p>
          <a:p>
            <a:pPr marL="365760" lvl="1" indent="0">
              <a:buClr>
                <a:srgbClr val="759AA5">
                  <a:lumMod val="60000"/>
                  <a:lumOff val="40000"/>
                </a:srgbClr>
              </a:buClr>
              <a:buNone/>
            </a:pPr>
            <a:endParaRPr lang="en-US" sz="1000" dirty="0">
              <a:solidFill>
                <a:prstClr val="white"/>
              </a:solidFill>
            </a:endParaRPr>
          </a:p>
          <a:p>
            <a:pPr lvl="1">
              <a:buClr>
                <a:srgbClr val="759AA5">
                  <a:lumMod val="60000"/>
                  <a:lumOff val="40000"/>
                </a:srgbClr>
              </a:buClr>
            </a:pPr>
            <a:r>
              <a:rPr lang="en-US" dirty="0">
                <a:solidFill>
                  <a:prstClr val="white"/>
                </a:solidFill>
              </a:rPr>
              <a:t>The Declaration changed the nature of the war.  </a:t>
            </a:r>
            <a:endParaRPr lang="en-US" dirty="0" smtClean="0">
              <a:solidFill>
                <a:prstClr val="white"/>
              </a:solidFill>
            </a:endParaRPr>
          </a:p>
          <a:p>
            <a:pPr lvl="1">
              <a:buClr>
                <a:srgbClr val="759AA5">
                  <a:lumMod val="60000"/>
                  <a:lumOff val="40000"/>
                </a:srgbClr>
              </a:buClr>
            </a:pPr>
            <a:endParaRPr lang="en-US" sz="1000" dirty="0">
              <a:solidFill>
                <a:prstClr val="white"/>
              </a:solidFill>
            </a:endParaRPr>
          </a:p>
          <a:p>
            <a:pPr lvl="1">
              <a:buClr>
                <a:srgbClr val="759AA5">
                  <a:lumMod val="60000"/>
                  <a:lumOff val="40000"/>
                </a:srgbClr>
              </a:buClr>
            </a:pPr>
            <a:r>
              <a:rPr lang="en-US" dirty="0">
                <a:solidFill>
                  <a:prstClr val="white"/>
                </a:solidFill>
              </a:rPr>
              <a:t>50,000+ Loyalists, facing persecution, leave the colonies. </a:t>
            </a:r>
            <a:endParaRPr lang="en-US" dirty="0" smtClean="0">
              <a:solidFill>
                <a:prstClr val="white"/>
              </a:solidFill>
            </a:endParaRPr>
          </a:p>
          <a:p>
            <a:pPr marL="365760" lvl="1" indent="0">
              <a:buClr>
                <a:srgbClr val="759AA5">
                  <a:lumMod val="60000"/>
                  <a:lumOff val="40000"/>
                </a:srgbClr>
              </a:buClr>
              <a:buNone/>
            </a:pPr>
            <a:endParaRPr lang="en-US" sz="1000" dirty="0" smtClean="0">
              <a:solidFill>
                <a:prstClr val="white"/>
              </a:solidFill>
            </a:endParaRPr>
          </a:p>
          <a:p>
            <a:pPr lvl="1">
              <a:buClr>
                <a:srgbClr val="759AA5">
                  <a:lumMod val="60000"/>
                  <a:lumOff val="40000"/>
                </a:srgbClr>
              </a:buClr>
            </a:pPr>
            <a:r>
              <a:rPr lang="en-US" dirty="0" smtClean="0">
                <a:solidFill>
                  <a:prstClr val="white"/>
                </a:solidFill>
              </a:rPr>
              <a:t>The Declaration of Independence has become one of the world’s enduring documents – inspiring Americans and people around the world.</a:t>
            </a:r>
            <a:endParaRPr lang="en-US" dirty="0">
              <a:solidFill>
                <a:prstClr val="white"/>
              </a:solidFill>
            </a:endParaRPr>
          </a:p>
          <a:p>
            <a:endParaRPr lang="en-US" dirty="0"/>
          </a:p>
        </p:txBody>
      </p:sp>
    </p:spTree>
    <p:extLst>
      <p:ext uri="{BB962C8B-B14F-4D97-AF65-F5344CB8AC3E}">
        <p14:creationId xmlns:p14="http://schemas.microsoft.com/office/powerpoint/2010/main" val="337477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up)">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a:t>
            </a:r>
            <a:r>
              <a:rPr lang="en-US" dirty="0" err="1" smtClean="0"/>
              <a:t>Independencce</a:t>
            </a:r>
            <a:endParaRPr lang="en-US" dirty="0"/>
          </a:p>
        </p:txBody>
      </p:sp>
      <p:sp>
        <p:nvSpPr>
          <p:cNvPr id="3" name="Content Placeholder 2"/>
          <p:cNvSpPr>
            <a:spLocks noGrp="1"/>
          </p:cNvSpPr>
          <p:nvPr>
            <p:ph idx="1"/>
          </p:nvPr>
        </p:nvSpPr>
        <p:spPr/>
        <p:txBody>
          <a:bodyPr/>
          <a:lstStyle/>
          <a:p>
            <a:r>
              <a:rPr lang="en-US" dirty="0" smtClean="0"/>
              <a:t>Some background…</a:t>
            </a:r>
          </a:p>
          <a:p>
            <a:pPr lvl="1"/>
            <a:r>
              <a:rPr lang="en-US" dirty="0" smtClean="0"/>
              <a:t>Both Patriots and Loyalists were in the minority in the colonies.</a:t>
            </a:r>
          </a:p>
          <a:p>
            <a:pPr lvl="2"/>
            <a:r>
              <a:rPr lang="en-US" dirty="0" smtClean="0"/>
              <a:t>Approx. 40-45 % of the colonists were sympathetic to the Patriot cause.</a:t>
            </a:r>
          </a:p>
          <a:p>
            <a:pPr lvl="2"/>
            <a:r>
              <a:rPr lang="en-US" dirty="0" smtClean="0"/>
              <a:t>Approx. 20-30% of the colonists remained loyal to Great Britain.</a:t>
            </a:r>
          </a:p>
          <a:p>
            <a:pPr lvl="2"/>
            <a:r>
              <a:rPr lang="en-US" dirty="0" smtClean="0"/>
              <a:t>The rest were neutral on the question of separation from Britain.</a:t>
            </a:r>
          </a:p>
          <a:p>
            <a:pPr lvl="1">
              <a:buClr>
                <a:srgbClr val="759AA5">
                  <a:lumMod val="60000"/>
                  <a:lumOff val="40000"/>
                </a:srgbClr>
              </a:buClr>
            </a:pPr>
            <a:r>
              <a:rPr lang="en-US" dirty="0">
                <a:solidFill>
                  <a:prstClr val="white"/>
                </a:solidFill>
              </a:rPr>
              <a:t>Patriot leaders like John Adams were </a:t>
            </a:r>
            <a:r>
              <a:rPr lang="en-US" dirty="0" smtClean="0">
                <a:solidFill>
                  <a:prstClr val="white"/>
                </a:solidFill>
              </a:rPr>
              <a:t>frustrated that they could not persuade more colonists to their cause.</a:t>
            </a:r>
            <a:endParaRPr lang="en-US" dirty="0">
              <a:solidFill>
                <a:prstClr val="white"/>
              </a:solidFill>
            </a:endParaRPr>
          </a:p>
          <a:p>
            <a:pPr lvl="2"/>
            <a:endParaRPr lang="en-US" dirty="0"/>
          </a:p>
        </p:txBody>
      </p:sp>
    </p:spTree>
    <p:extLst>
      <p:ext uri="{BB962C8B-B14F-4D97-AF65-F5344CB8AC3E}">
        <p14:creationId xmlns:p14="http://schemas.microsoft.com/office/powerpoint/2010/main" val="2233658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men are created equal?   </a:t>
            </a:r>
          </a:p>
          <a:p>
            <a:r>
              <a:rPr lang="en-US" dirty="0" smtClean="0"/>
              <a:t>There is unfinished business.</a:t>
            </a:r>
          </a:p>
          <a:p>
            <a:pPr lvl="1"/>
            <a:r>
              <a:rPr lang="en-US" dirty="0" smtClean="0"/>
              <a:t>Women</a:t>
            </a:r>
          </a:p>
          <a:p>
            <a:pPr lvl="2"/>
            <a:r>
              <a:rPr lang="en-US" dirty="0" smtClean="0"/>
              <a:t>Women’s rights not included in the </a:t>
            </a:r>
          </a:p>
          <a:p>
            <a:pPr marL="685800" lvl="2" indent="0">
              <a:buNone/>
            </a:pPr>
            <a:r>
              <a:rPr lang="en-US" dirty="0"/>
              <a:t>	</a:t>
            </a:r>
            <a:r>
              <a:rPr lang="en-US" dirty="0" smtClean="0"/>
              <a:t>Declaration</a:t>
            </a:r>
          </a:p>
          <a:p>
            <a:pPr marL="685800" lvl="2" indent="0" algn="ctr">
              <a:buNone/>
            </a:pPr>
            <a:endParaRPr lang="en-US" i="1" dirty="0" smtClean="0"/>
          </a:p>
          <a:p>
            <a:pPr marL="685800" lvl="2" indent="0" algn="ctr">
              <a:buNone/>
            </a:pPr>
            <a:r>
              <a:rPr lang="en-US" i="1" dirty="0" smtClean="0"/>
              <a:t>“Remember the Ladies, and be more generous and favorable to them than your ancestors. Do not put such unlimited power in the hands of the Husbands… If particular care and attention is not paid to the Ladies we are and will not hold ourselves bound by Laws in which we have no voice, or Representation.”</a:t>
            </a:r>
          </a:p>
          <a:p>
            <a:pPr marL="685800" lvl="2" indent="0" algn="ctr">
              <a:buNone/>
            </a:pPr>
            <a:endParaRPr lang="en-US" i="1" dirty="0"/>
          </a:p>
          <a:p>
            <a:pPr lvl="2" algn="r">
              <a:buFontTx/>
              <a:buChar char="-"/>
            </a:pPr>
            <a:r>
              <a:rPr lang="en-US" dirty="0" smtClean="0"/>
              <a:t>Abigail Adams, in a letter to her husband John Adams, </a:t>
            </a:r>
          </a:p>
          <a:p>
            <a:pPr marL="685800" lvl="2" indent="0" algn="r">
              <a:buNone/>
            </a:pPr>
            <a:r>
              <a:rPr lang="en-US" dirty="0" smtClean="0"/>
              <a:t>quoted in</a:t>
            </a:r>
            <a:r>
              <a:rPr lang="en-US" i="1" dirty="0" smtClean="0"/>
              <a:t> Notable American Women</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81000"/>
            <a:ext cx="2514600" cy="2514600"/>
          </a:xfrm>
          <a:prstGeom prst="rect">
            <a:avLst/>
          </a:prstGeom>
        </p:spPr>
      </p:pic>
    </p:spTree>
    <p:extLst>
      <p:ext uri="{BB962C8B-B14F-4D97-AF65-F5344CB8AC3E}">
        <p14:creationId xmlns:p14="http://schemas.microsoft.com/office/powerpoint/2010/main" val="293974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normAutofit lnSpcReduction="10000"/>
          </a:bodyPr>
          <a:lstStyle/>
          <a:p>
            <a:pPr lvl="0">
              <a:buClr>
                <a:srgbClr val="759AA5">
                  <a:lumMod val="60000"/>
                  <a:lumOff val="40000"/>
                </a:srgbClr>
              </a:buClr>
            </a:pPr>
            <a:r>
              <a:rPr lang="en-US" dirty="0">
                <a:solidFill>
                  <a:srgbClr val="DFE6D0"/>
                </a:solidFill>
              </a:rPr>
              <a:t>All men are created equal?   </a:t>
            </a:r>
            <a:endParaRPr lang="en-US" dirty="0" smtClean="0">
              <a:solidFill>
                <a:srgbClr val="DFE6D0"/>
              </a:solidFill>
            </a:endParaRPr>
          </a:p>
          <a:p>
            <a:pPr lvl="0">
              <a:buClr>
                <a:srgbClr val="759AA5">
                  <a:lumMod val="60000"/>
                  <a:lumOff val="40000"/>
                </a:srgbClr>
              </a:buClr>
            </a:pPr>
            <a:r>
              <a:rPr lang="en-US" dirty="0" smtClean="0">
                <a:solidFill>
                  <a:srgbClr val="DFE6D0"/>
                </a:solidFill>
              </a:rPr>
              <a:t>There is unfinished </a:t>
            </a:r>
            <a:r>
              <a:rPr lang="en-US" dirty="0">
                <a:solidFill>
                  <a:srgbClr val="DFE6D0"/>
                </a:solidFill>
              </a:rPr>
              <a:t>business</a:t>
            </a:r>
          </a:p>
          <a:p>
            <a:pPr lvl="1">
              <a:buClr>
                <a:srgbClr val="759AA5">
                  <a:lumMod val="60000"/>
                  <a:lumOff val="40000"/>
                </a:srgbClr>
              </a:buClr>
            </a:pPr>
            <a:r>
              <a:rPr lang="en-US" dirty="0" smtClean="0">
                <a:solidFill>
                  <a:prstClr val="white"/>
                </a:solidFill>
              </a:rPr>
              <a:t>Women</a:t>
            </a:r>
          </a:p>
          <a:p>
            <a:pPr marL="365760" lvl="1" indent="0">
              <a:buClr>
                <a:srgbClr val="759AA5">
                  <a:lumMod val="60000"/>
                  <a:lumOff val="40000"/>
                </a:srgbClr>
              </a:buClr>
              <a:buNone/>
            </a:pPr>
            <a:endParaRPr lang="en-US" sz="1000" dirty="0">
              <a:solidFill>
                <a:prstClr val="white"/>
              </a:solidFill>
            </a:endParaRPr>
          </a:p>
          <a:p>
            <a:pPr lvl="1"/>
            <a:r>
              <a:rPr lang="en-US" dirty="0" smtClean="0">
                <a:solidFill>
                  <a:schemeClr val="accent2">
                    <a:lumMod val="60000"/>
                    <a:lumOff val="40000"/>
                  </a:schemeClr>
                </a:solidFill>
              </a:rPr>
              <a:t>African Americans</a:t>
            </a:r>
          </a:p>
          <a:p>
            <a:pPr lvl="2"/>
            <a:r>
              <a:rPr lang="en-US" dirty="0" smtClean="0">
                <a:solidFill>
                  <a:schemeClr val="accent2">
                    <a:lumMod val="60000"/>
                    <a:lumOff val="40000"/>
                  </a:schemeClr>
                </a:solidFill>
              </a:rPr>
              <a:t>Jefferson compared life under Great Britain’s rule to life in slavery</a:t>
            </a:r>
          </a:p>
          <a:p>
            <a:pPr marL="685800" lvl="2" indent="0">
              <a:buNone/>
            </a:pPr>
            <a:endParaRPr lang="en-US" sz="1050" dirty="0" smtClean="0">
              <a:solidFill>
                <a:schemeClr val="accent2">
                  <a:lumMod val="60000"/>
                  <a:lumOff val="40000"/>
                </a:schemeClr>
              </a:solidFill>
            </a:endParaRPr>
          </a:p>
          <a:p>
            <a:pPr lvl="2"/>
            <a:r>
              <a:rPr lang="en-US" dirty="0" smtClean="0">
                <a:solidFill>
                  <a:schemeClr val="accent2">
                    <a:lumMod val="60000"/>
                    <a:lumOff val="40000"/>
                  </a:schemeClr>
                </a:solidFill>
              </a:rPr>
              <a:t>How could slavery exist in a land that so valued freedom?</a:t>
            </a:r>
          </a:p>
          <a:p>
            <a:pPr marL="685800" lvl="2" indent="0">
              <a:buNone/>
            </a:pPr>
            <a:endParaRPr lang="en-US" sz="1000" dirty="0" smtClean="0">
              <a:solidFill>
                <a:schemeClr val="accent2">
                  <a:lumMod val="60000"/>
                  <a:lumOff val="40000"/>
                </a:schemeClr>
              </a:solidFill>
            </a:endParaRPr>
          </a:p>
          <a:p>
            <a:pPr lvl="2"/>
            <a:r>
              <a:rPr lang="en-US" dirty="0" smtClean="0">
                <a:solidFill>
                  <a:schemeClr val="accent2">
                    <a:lumMod val="60000"/>
                    <a:lumOff val="40000"/>
                  </a:schemeClr>
                </a:solidFill>
              </a:rPr>
              <a:t>In 1776, slavery was legal in all 13 colonies</a:t>
            </a:r>
          </a:p>
          <a:p>
            <a:pPr marL="685800" lvl="2" indent="0">
              <a:buNone/>
            </a:pPr>
            <a:endParaRPr lang="en-US" sz="1000" dirty="0" smtClean="0">
              <a:solidFill>
                <a:schemeClr val="accent2">
                  <a:lumMod val="60000"/>
                  <a:lumOff val="40000"/>
                </a:schemeClr>
              </a:solidFill>
            </a:endParaRPr>
          </a:p>
          <a:p>
            <a:pPr lvl="2"/>
            <a:r>
              <a:rPr lang="en-US" dirty="0" smtClean="0">
                <a:solidFill>
                  <a:schemeClr val="accent2">
                    <a:lumMod val="60000"/>
                    <a:lumOff val="40000"/>
                  </a:schemeClr>
                </a:solidFill>
              </a:rPr>
              <a:t>When discussing slavery in the Congress, the southern colonies threatened to walk out if slavery was abolished. </a:t>
            </a:r>
          </a:p>
          <a:p>
            <a:pPr marL="685800" lvl="2" indent="0">
              <a:buNone/>
            </a:pPr>
            <a:endParaRPr lang="en-US" sz="1000" dirty="0" smtClean="0">
              <a:solidFill>
                <a:schemeClr val="accent2">
                  <a:lumMod val="60000"/>
                  <a:lumOff val="40000"/>
                </a:schemeClr>
              </a:solidFill>
            </a:endParaRPr>
          </a:p>
          <a:p>
            <a:pPr lvl="2"/>
            <a:r>
              <a:rPr lang="en-US" dirty="0" smtClean="0">
                <a:solidFill>
                  <a:schemeClr val="accent2">
                    <a:lumMod val="60000"/>
                    <a:lumOff val="40000"/>
                  </a:schemeClr>
                </a:solidFill>
              </a:rPr>
              <a:t>America will pay dearly for the continuance of this “original sin”</a:t>
            </a:r>
          </a:p>
          <a:p>
            <a:pPr lvl="2"/>
            <a:endParaRPr lang="en-US" dirty="0" smtClean="0"/>
          </a:p>
          <a:p>
            <a:pPr lvl="2"/>
            <a:endParaRPr lang="en-US" dirty="0"/>
          </a:p>
        </p:txBody>
      </p:sp>
    </p:spTree>
    <p:extLst>
      <p:ext uri="{BB962C8B-B14F-4D97-AF65-F5344CB8AC3E}">
        <p14:creationId xmlns:p14="http://schemas.microsoft.com/office/powerpoint/2010/main" val="259709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up)">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up)">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wipe(up)">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wipe(up)">
                                      <p:cBhvr>
                                        <p:cTn id="2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pPr lvl="0">
              <a:buClr>
                <a:srgbClr val="759AA5">
                  <a:lumMod val="60000"/>
                  <a:lumOff val="40000"/>
                </a:srgbClr>
              </a:buClr>
            </a:pPr>
            <a:r>
              <a:rPr lang="en-US" dirty="0">
                <a:solidFill>
                  <a:srgbClr val="DFE6D0"/>
                </a:solidFill>
              </a:rPr>
              <a:t>All men are created equal?   Unfinished business</a:t>
            </a:r>
          </a:p>
          <a:p>
            <a:pPr lvl="1">
              <a:buClr>
                <a:srgbClr val="759AA5">
                  <a:lumMod val="60000"/>
                  <a:lumOff val="40000"/>
                </a:srgbClr>
              </a:buClr>
            </a:pPr>
            <a:r>
              <a:rPr lang="en-US" dirty="0">
                <a:solidFill>
                  <a:prstClr val="white"/>
                </a:solidFill>
              </a:rPr>
              <a:t>Women</a:t>
            </a:r>
          </a:p>
          <a:p>
            <a:pPr lvl="1">
              <a:buClr>
                <a:srgbClr val="759AA5">
                  <a:lumMod val="60000"/>
                  <a:lumOff val="40000"/>
                </a:srgbClr>
              </a:buClr>
            </a:pPr>
            <a:r>
              <a:rPr lang="en-US" dirty="0" smtClean="0">
                <a:solidFill>
                  <a:prstClr val="white"/>
                </a:solidFill>
              </a:rPr>
              <a:t>African Americans</a:t>
            </a:r>
          </a:p>
          <a:p>
            <a:pPr marL="365760" lvl="1" indent="0">
              <a:buClr>
                <a:srgbClr val="759AA5">
                  <a:lumMod val="60000"/>
                  <a:lumOff val="40000"/>
                </a:srgbClr>
              </a:buClr>
              <a:buNone/>
            </a:pPr>
            <a:endParaRPr lang="en-US" sz="1000" dirty="0" smtClean="0">
              <a:solidFill>
                <a:prstClr val="white"/>
              </a:solidFill>
            </a:endParaRPr>
          </a:p>
          <a:p>
            <a:pPr lvl="1">
              <a:buClr>
                <a:srgbClr val="759AA5">
                  <a:lumMod val="60000"/>
                  <a:lumOff val="40000"/>
                </a:srgbClr>
              </a:buClr>
            </a:pPr>
            <a:r>
              <a:rPr lang="en-US" dirty="0" smtClean="0">
                <a:solidFill>
                  <a:schemeClr val="accent2">
                    <a:lumMod val="60000"/>
                    <a:lumOff val="40000"/>
                  </a:schemeClr>
                </a:solidFill>
              </a:rPr>
              <a:t>Native Americans</a:t>
            </a:r>
          </a:p>
          <a:p>
            <a:pPr marL="365760" lvl="1" indent="0">
              <a:buClr>
                <a:srgbClr val="759AA5">
                  <a:lumMod val="60000"/>
                  <a:lumOff val="40000"/>
                </a:srgbClr>
              </a:buClr>
              <a:buNone/>
            </a:pPr>
            <a:endParaRPr lang="en-US" sz="1000" dirty="0" smtClean="0">
              <a:solidFill>
                <a:schemeClr val="accent2">
                  <a:lumMod val="60000"/>
                  <a:lumOff val="40000"/>
                </a:schemeClr>
              </a:solidFill>
            </a:endParaRPr>
          </a:p>
          <a:p>
            <a:pPr lvl="2">
              <a:buClr>
                <a:srgbClr val="759AA5">
                  <a:lumMod val="60000"/>
                  <a:lumOff val="40000"/>
                </a:srgbClr>
              </a:buClr>
            </a:pPr>
            <a:r>
              <a:rPr lang="en-US" dirty="0" smtClean="0">
                <a:solidFill>
                  <a:schemeClr val="accent2">
                    <a:lumMod val="60000"/>
                    <a:lumOff val="40000"/>
                  </a:schemeClr>
                </a:solidFill>
              </a:rPr>
              <a:t>Despite the Proclamation of 1763, American colonists continued to move into lands that belonged to Native Americans.</a:t>
            </a:r>
          </a:p>
          <a:p>
            <a:pPr marL="685800" lvl="2" indent="0">
              <a:buClr>
                <a:srgbClr val="759AA5">
                  <a:lumMod val="60000"/>
                  <a:lumOff val="40000"/>
                </a:srgbClr>
              </a:buClr>
              <a:buNone/>
            </a:pPr>
            <a:endParaRPr lang="en-US" sz="1000" dirty="0" smtClean="0">
              <a:solidFill>
                <a:schemeClr val="accent2">
                  <a:lumMod val="60000"/>
                  <a:lumOff val="40000"/>
                </a:schemeClr>
              </a:solidFill>
            </a:endParaRPr>
          </a:p>
          <a:p>
            <a:pPr lvl="2">
              <a:buClr>
                <a:srgbClr val="759AA5">
                  <a:lumMod val="60000"/>
                  <a:lumOff val="40000"/>
                </a:srgbClr>
              </a:buClr>
            </a:pPr>
            <a:r>
              <a:rPr lang="en-US" dirty="0" smtClean="0">
                <a:solidFill>
                  <a:schemeClr val="accent2">
                    <a:lumMod val="60000"/>
                    <a:lumOff val="40000"/>
                  </a:schemeClr>
                </a:solidFill>
              </a:rPr>
              <a:t>The declaration of Independence did not address the rights of the lives, liberty, or property of Native Americans.</a:t>
            </a:r>
            <a:endParaRPr lang="en-US" dirty="0">
              <a:solidFill>
                <a:schemeClr val="accent2">
                  <a:lumMod val="60000"/>
                  <a:lumOff val="40000"/>
                </a:schemeClr>
              </a:solidFill>
            </a:endParaRPr>
          </a:p>
          <a:p>
            <a:endParaRPr lang="en-US" dirty="0"/>
          </a:p>
        </p:txBody>
      </p:sp>
    </p:spTree>
    <p:extLst>
      <p:ext uri="{BB962C8B-B14F-4D97-AF65-F5344CB8AC3E}">
        <p14:creationId xmlns:p14="http://schemas.microsoft.com/office/powerpoint/2010/main" val="9043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up)">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up)">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2800" i="1" dirty="0" smtClean="0"/>
          </a:p>
          <a:p>
            <a:pPr marL="0" indent="0" algn="ctr">
              <a:buNone/>
            </a:pPr>
            <a:r>
              <a:rPr lang="en-US" sz="2800" i="1" dirty="0" smtClean="0"/>
              <a:t> “And for the support of this Declaration, with a firm reliance on the protection of divine Providence, we mutually pledge to each other our Lives, our Fortunes, and our sacred Honor. “</a:t>
            </a:r>
          </a:p>
          <a:p>
            <a:pPr marL="0" indent="0" algn="ctr">
              <a:buNone/>
            </a:pPr>
            <a:endParaRPr lang="en-US" sz="2800" i="1" dirty="0"/>
          </a:p>
          <a:p>
            <a:pPr algn="r">
              <a:buFontTx/>
              <a:buChar char="-"/>
            </a:pPr>
            <a:r>
              <a:rPr lang="en-US" sz="1800" dirty="0" smtClean="0"/>
              <a:t>Thomas Jefferson</a:t>
            </a:r>
            <a:r>
              <a:rPr lang="en-US" sz="1800" i="1" dirty="0" smtClean="0"/>
              <a:t>, The Declaration of Independence</a:t>
            </a:r>
          </a:p>
          <a:p>
            <a:pPr marL="0" indent="0" algn="r">
              <a:buNone/>
            </a:pPr>
            <a:endParaRPr lang="en-US" sz="1800" i="1" dirty="0" smtClean="0"/>
          </a:p>
          <a:p>
            <a:pPr marL="0" indent="0" algn="r">
              <a:buNone/>
            </a:pPr>
            <a:endParaRPr lang="en-US" sz="1800" i="1" dirty="0"/>
          </a:p>
          <a:p>
            <a:pPr marL="0" indent="0" algn="ctr">
              <a:buNone/>
            </a:pPr>
            <a:r>
              <a:rPr lang="en-US" sz="2000" dirty="0" smtClean="0"/>
              <a:t>Americans had declared independence. Now they had to win the war. </a:t>
            </a:r>
            <a:endParaRPr lang="en-US" sz="2000" dirty="0"/>
          </a:p>
        </p:txBody>
      </p:sp>
    </p:spTree>
    <p:extLst>
      <p:ext uri="{BB962C8B-B14F-4D97-AF65-F5344CB8AC3E}">
        <p14:creationId xmlns:p14="http://schemas.microsoft.com/office/powerpoint/2010/main" val="1717394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b="1" dirty="0" smtClean="0"/>
              <a:t>End of Part Three.</a:t>
            </a:r>
            <a:endParaRPr lang="en-US" sz="2800" b="1" dirty="0"/>
          </a:p>
        </p:txBody>
      </p:sp>
    </p:spTree>
    <p:extLst>
      <p:ext uri="{BB962C8B-B14F-4D97-AF65-F5344CB8AC3E}">
        <p14:creationId xmlns:p14="http://schemas.microsoft.com/office/powerpoint/2010/main" val="394763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r>
              <a:rPr lang="en-US" dirty="0" smtClean="0"/>
              <a:t>January 1776</a:t>
            </a:r>
          </a:p>
          <a:p>
            <a:pPr lvl="1"/>
            <a:r>
              <a:rPr lang="en-US" u="sng" dirty="0" smtClean="0"/>
              <a:t>Common Sense</a:t>
            </a:r>
            <a:r>
              <a:rPr lang="en-US" dirty="0" smtClean="0"/>
              <a:t>, a 47-page pamphlet was published in Philadelphia. (Why do you think it was published there first?)</a:t>
            </a:r>
          </a:p>
          <a:p>
            <a:pPr lvl="1"/>
            <a:r>
              <a:rPr lang="en-US" dirty="0" smtClean="0"/>
              <a:t>Originally published anonymously. Author: </a:t>
            </a:r>
            <a:r>
              <a:rPr lang="en-US" b="1" dirty="0" smtClean="0">
                <a:solidFill>
                  <a:srgbClr val="FF0000"/>
                </a:solidFill>
              </a:rPr>
              <a:t>Thomas Paine</a:t>
            </a:r>
          </a:p>
          <a:p>
            <a:pPr lvl="1"/>
            <a:r>
              <a:rPr lang="en-US" dirty="0" smtClean="0"/>
              <a:t>It was immediately and enormously popular.	</a:t>
            </a:r>
          </a:p>
          <a:p>
            <a:pPr lvl="2"/>
            <a:r>
              <a:rPr lang="en-US" dirty="0" smtClean="0">
                <a:solidFill>
                  <a:schemeClr val="tx1"/>
                </a:solidFill>
              </a:rPr>
              <a:t>Sold 500,000 copies in six months</a:t>
            </a:r>
          </a:p>
          <a:p>
            <a:pPr marL="685800" lvl="2" indent="0">
              <a:buNone/>
            </a:pPr>
            <a:endParaRPr lang="en-US" dirty="0" smtClean="0">
              <a:solidFill>
                <a:schemeClr val="tx1"/>
              </a:solidFill>
            </a:endParaRPr>
          </a:p>
          <a:p>
            <a:pPr lvl="1"/>
            <a:r>
              <a:rPr lang="en-US" b="1" dirty="0" smtClean="0"/>
              <a:t>The pamphlet stimulated broad support for independence.</a:t>
            </a:r>
          </a:p>
          <a:p>
            <a:pPr lvl="2"/>
            <a:r>
              <a:rPr lang="en-US" dirty="0" smtClean="0"/>
              <a:t>(How could a pamphlet change so many minds?)</a:t>
            </a:r>
          </a:p>
          <a:p>
            <a:pPr lvl="1"/>
            <a:endParaRPr lang="en-US" dirty="0"/>
          </a:p>
        </p:txBody>
      </p:sp>
    </p:spTree>
    <p:extLst>
      <p:ext uri="{BB962C8B-B14F-4D97-AF65-F5344CB8AC3E}">
        <p14:creationId xmlns:p14="http://schemas.microsoft.com/office/powerpoint/2010/main" val="2912024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p:txBody>
          <a:bodyPr/>
          <a:lstStyle/>
          <a:p>
            <a:r>
              <a:rPr lang="en-US" dirty="0" smtClean="0"/>
              <a:t>Paine made bold statements about monarchs</a:t>
            </a:r>
          </a:p>
          <a:p>
            <a:pPr lvl="1"/>
            <a:r>
              <a:rPr lang="en-US" dirty="0" smtClean="0"/>
              <a:t>Citizens, not </a:t>
            </a:r>
            <a:r>
              <a:rPr lang="en-US" u="sng" dirty="0" smtClean="0"/>
              <a:t>monarchs</a:t>
            </a:r>
            <a:r>
              <a:rPr lang="en-US" dirty="0" smtClean="0"/>
              <a:t>, (kings and queens) should make the laws</a:t>
            </a:r>
          </a:p>
          <a:p>
            <a:pPr lvl="1"/>
            <a:r>
              <a:rPr lang="en-US" dirty="0" smtClean="0"/>
              <a:t>Ridiculed the idea that monarchs ruled by the will of God</a:t>
            </a:r>
          </a:p>
          <a:p>
            <a:pPr lvl="1"/>
            <a:r>
              <a:rPr lang="en-US" dirty="0" smtClean="0"/>
              <a:t>Called King George III “a royal brute”</a:t>
            </a:r>
          </a:p>
          <a:p>
            <a:pPr lvl="1"/>
            <a:r>
              <a:rPr lang="en-US" dirty="0" smtClean="0"/>
              <a:t>Cried out against </a:t>
            </a:r>
            <a:r>
              <a:rPr lang="en-US" u="sng" dirty="0" smtClean="0"/>
              <a:t>tyranny</a:t>
            </a:r>
            <a:r>
              <a:rPr lang="en-US" dirty="0" smtClean="0"/>
              <a:t> – the abuse of government power</a:t>
            </a:r>
          </a:p>
          <a:p>
            <a:pPr marL="365760" lvl="1" indent="0">
              <a:buNone/>
            </a:pPr>
            <a:endParaRPr lang="en-US" sz="1000" dirty="0" smtClean="0"/>
          </a:p>
          <a:p>
            <a:pPr marL="365760" lvl="1" indent="0">
              <a:buNone/>
            </a:pPr>
            <a:r>
              <a:rPr lang="en-US" dirty="0" smtClean="0"/>
              <a:t>Colonists began to look at their king in a new way.</a:t>
            </a:r>
          </a:p>
          <a:p>
            <a:pPr marL="365760" lvl="1" indent="0">
              <a:buNone/>
            </a:pPr>
            <a:endParaRPr lang="en-US" dirty="0" smtClean="0"/>
          </a:p>
          <a:p>
            <a:pPr marL="0" lvl="0" indent="0">
              <a:buClr>
                <a:srgbClr val="759AA5">
                  <a:lumMod val="60000"/>
                  <a:lumOff val="40000"/>
                </a:srgbClr>
              </a:buClr>
              <a:buNone/>
            </a:pPr>
            <a:endParaRPr lang="en-US" dirty="0" smtClean="0">
              <a:solidFill>
                <a:srgbClr val="DFE6D0"/>
              </a:solidFill>
            </a:endParaRPr>
          </a:p>
          <a:p>
            <a:pPr marL="365760" lvl="1" indent="0">
              <a:buClr>
                <a:srgbClr val="759AA5">
                  <a:lumMod val="60000"/>
                  <a:lumOff val="40000"/>
                </a:srgbClr>
              </a:buClr>
              <a:buNone/>
            </a:pPr>
            <a:endParaRPr lang="en-US" dirty="0">
              <a:solidFill>
                <a:srgbClr val="DFE6D0"/>
              </a:solidFill>
            </a:endParaRPr>
          </a:p>
          <a:p>
            <a:pPr marL="365760" lvl="1" indent="0">
              <a:buNone/>
            </a:pPr>
            <a:endParaRPr lang="en-US" dirty="0" smtClean="0"/>
          </a:p>
          <a:p>
            <a:pPr marL="365760" lvl="1" indent="0">
              <a:buNone/>
            </a:pPr>
            <a:endParaRPr lang="en-US" dirty="0" smtClean="0"/>
          </a:p>
          <a:p>
            <a:pPr lvl="1"/>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4495800"/>
            <a:ext cx="1981200" cy="1981200"/>
          </a:xfrm>
          <a:prstGeom prst="rect">
            <a:avLst/>
          </a:prstGeom>
        </p:spPr>
      </p:pic>
    </p:spTree>
    <p:extLst>
      <p:ext uri="{BB962C8B-B14F-4D97-AF65-F5344CB8AC3E}">
        <p14:creationId xmlns:p14="http://schemas.microsoft.com/office/powerpoint/2010/main" val="24068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533400" y="1600200"/>
            <a:ext cx="7696200" cy="4525963"/>
          </a:xfrm>
        </p:spPr>
        <p:txBody>
          <a:bodyPr/>
          <a:lstStyle/>
          <a:p>
            <a:r>
              <a:rPr lang="en-US" dirty="0" smtClean="0"/>
              <a:t>Paine made a case for America’s economic freedom.</a:t>
            </a:r>
          </a:p>
          <a:p>
            <a:pPr marL="0" indent="0">
              <a:buNone/>
            </a:pPr>
            <a:endParaRPr lang="en-US" dirty="0"/>
          </a:p>
          <a:p>
            <a:pPr marL="0" indent="0" algn="ctr">
              <a:buNone/>
            </a:pPr>
            <a:r>
              <a:rPr lang="en-US" sz="2000" i="1" dirty="0" smtClean="0"/>
              <a:t>“I challenge the warmest advocate for reconciliation, to show a single advantage that this continent can reap, by being connected with Great Britain. I repeat the challenge, not a single advantage is derived. Our corn will fetch its price in any market in Europe, and our imported goods must be paid for, buy them where we will…</a:t>
            </a:r>
          </a:p>
          <a:p>
            <a:pPr marL="0" indent="0" algn="ctr">
              <a:buNone/>
            </a:pPr>
            <a:r>
              <a:rPr lang="en-US" sz="2000" i="1" dirty="0" smtClean="0"/>
              <a:t>Whenever a war breaks out between England and any foreign power, the trade of America goes to ruin, because of her connection with Britain…</a:t>
            </a:r>
          </a:p>
          <a:p>
            <a:pPr marL="0" indent="0" algn="ctr">
              <a:buNone/>
            </a:pPr>
            <a:endParaRPr lang="en-US" sz="2000" i="1" dirty="0"/>
          </a:p>
          <a:p>
            <a:pPr marL="0" indent="0" algn="r">
              <a:buNone/>
            </a:pPr>
            <a:r>
              <a:rPr lang="en-US" sz="2000" dirty="0" smtClean="0"/>
              <a:t>-Thomas Paine, </a:t>
            </a:r>
            <a:r>
              <a:rPr lang="en-US" sz="2000" i="1" dirty="0" smtClean="0"/>
              <a:t>Common Sense</a:t>
            </a:r>
            <a:endParaRPr lang="en-US" sz="2000" dirty="0"/>
          </a:p>
        </p:txBody>
      </p:sp>
    </p:spTree>
    <p:extLst>
      <p:ext uri="{BB962C8B-B14F-4D97-AF65-F5344CB8AC3E}">
        <p14:creationId xmlns:p14="http://schemas.microsoft.com/office/powerpoint/2010/main" val="1377191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3189525" cy="4473138"/>
          </a:xfrm>
        </p:spPr>
      </p:pic>
      <p:sp>
        <p:nvSpPr>
          <p:cNvPr id="5" name="TextBox 4"/>
          <p:cNvSpPr txBox="1"/>
          <p:nvPr/>
        </p:nvSpPr>
        <p:spPr>
          <a:xfrm>
            <a:off x="3962400" y="2362200"/>
            <a:ext cx="4419600" cy="3200876"/>
          </a:xfrm>
          <a:prstGeom prst="rect">
            <a:avLst/>
          </a:prstGeom>
          <a:noFill/>
        </p:spPr>
        <p:txBody>
          <a:bodyPr wrap="square" rtlCol="0">
            <a:spAutoFit/>
          </a:bodyPr>
          <a:lstStyle/>
          <a:p>
            <a:r>
              <a:rPr lang="en-US" sz="2000" i="1" dirty="0" smtClean="0"/>
              <a:t>“Everything that is right or natural pleads for separation. The blood of the slain, the weeping voice of nature cries, </a:t>
            </a:r>
            <a:r>
              <a:rPr lang="en-US" sz="2000" i="1" dirty="0" err="1" smtClean="0"/>
              <a:t>‘Tis</a:t>
            </a:r>
            <a:r>
              <a:rPr lang="en-US" sz="2000" i="1" dirty="0" smtClean="0"/>
              <a:t> time to part.’ Even the distance at which the Almighty has placed England and America is a strong and natural proof that the authority of the one over the other was never the design of heaven.”</a:t>
            </a:r>
          </a:p>
          <a:p>
            <a:endParaRPr lang="en-US" sz="2400" dirty="0" smtClean="0"/>
          </a:p>
          <a:p>
            <a:r>
              <a:rPr lang="en-US" dirty="0" smtClean="0"/>
              <a:t>             - Thomas Paine, </a:t>
            </a:r>
            <a:r>
              <a:rPr lang="en-US" i="1" dirty="0" smtClean="0"/>
              <a:t>Common Sense</a:t>
            </a:r>
            <a:endParaRPr lang="en-US" i="1" dirty="0"/>
          </a:p>
        </p:txBody>
      </p:sp>
      <p:sp>
        <p:nvSpPr>
          <p:cNvPr id="6" name="TextBox 5"/>
          <p:cNvSpPr txBox="1"/>
          <p:nvPr/>
        </p:nvSpPr>
        <p:spPr>
          <a:xfrm>
            <a:off x="3962400" y="1295400"/>
            <a:ext cx="4724400" cy="830997"/>
          </a:xfrm>
          <a:prstGeom prst="rect">
            <a:avLst/>
          </a:prstGeom>
          <a:noFill/>
        </p:spPr>
        <p:txBody>
          <a:bodyPr wrap="square" rtlCol="0">
            <a:spAutoFit/>
          </a:bodyPr>
          <a:lstStyle/>
          <a:p>
            <a:r>
              <a:rPr lang="en-US" sz="2400" dirty="0" smtClean="0"/>
              <a:t>Paine made a moral case for separation from Great Britain. </a:t>
            </a:r>
            <a:endParaRPr lang="en-US" sz="2400" dirty="0"/>
          </a:p>
        </p:txBody>
      </p:sp>
    </p:spTree>
    <p:extLst>
      <p:ext uri="{BB962C8B-B14F-4D97-AF65-F5344CB8AC3E}">
        <p14:creationId xmlns:p14="http://schemas.microsoft.com/office/powerpoint/2010/main" val="293420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447800"/>
            <a:ext cx="8229600" cy="4678363"/>
          </a:xfrm>
        </p:spPr>
        <p:txBody>
          <a:bodyPr/>
          <a:lstStyle/>
          <a:p>
            <a:r>
              <a:rPr lang="en-US" dirty="0" smtClean="0"/>
              <a:t>George Washington wrote, </a:t>
            </a:r>
          </a:p>
          <a:p>
            <a:endParaRPr lang="en-US" dirty="0"/>
          </a:p>
          <a:p>
            <a:pPr marL="0" indent="0" algn="ctr">
              <a:buNone/>
            </a:pPr>
            <a:r>
              <a:rPr lang="en-US" i="1" dirty="0" smtClean="0"/>
              <a:t>“</a:t>
            </a:r>
            <a:r>
              <a:rPr lang="en-US" i="1" u="sng" dirty="0" smtClean="0"/>
              <a:t>Common Sense</a:t>
            </a:r>
            <a:r>
              <a:rPr lang="en-US" i="1" dirty="0" smtClean="0"/>
              <a:t> is working a powerful </a:t>
            </a:r>
          </a:p>
          <a:p>
            <a:pPr marL="0" indent="0" algn="ctr">
              <a:buNone/>
            </a:pPr>
            <a:r>
              <a:rPr lang="en-US" i="1" smtClean="0"/>
              <a:t>change in the minds of men.”</a:t>
            </a:r>
            <a:endParaRPr lang="en-US" i="1" dirty="0"/>
          </a:p>
        </p:txBody>
      </p:sp>
    </p:spTree>
    <p:extLst>
      <p:ext uri="{BB962C8B-B14F-4D97-AF65-F5344CB8AC3E}">
        <p14:creationId xmlns:p14="http://schemas.microsoft.com/office/powerpoint/2010/main" val="3463152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lgn="ctr">
              <a:buNone/>
            </a:pPr>
            <a:r>
              <a:rPr lang="en-US" sz="2800" b="1" dirty="0" smtClean="0"/>
              <a:t>June 1776</a:t>
            </a:r>
          </a:p>
          <a:p>
            <a:pPr marL="0" indent="0">
              <a:buNone/>
            </a:pPr>
            <a:endParaRPr lang="en-US" dirty="0"/>
          </a:p>
          <a:p>
            <a:pPr marL="0" indent="0">
              <a:buNone/>
            </a:pPr>
            <a:r>
              <a:rPr lang="en-US" sz="2000" b="1" dirty="0" smtClean="0"/>
              <a:t>Delegate Richard Henry Lee of Virginia introduces a resolution to the Congress that …</a:t>
            </a:r>
          </a:p>
          <a:p>
            <a:pPr marL="0" indent="0">
              <a:buNone/>
            </a:pPr>
            <a:endParaRPr lang="en-US" b="1" dirty="0"/>
          </a:p>
          <a:p>
            <a:pPr marL="0" indent="0" algn="ctr">
              <a:buNone/>
            </a:pPr>
            <a:r>
              <a:rPr lang="en-US" b="1" i="1" dirty="0" smtClean="0"/>
              <a:t>“… these colonies are, and of right ought to be, </a:t>
            </a:r>
          </a:p>
          <a:p>
            <a:pPr marL="0" indent="0" algn="ctr">
              <a:buNone/>
            </a:pPr>
            <a:r>
              <a:rPr lang="en-US" b="1" i="1" dirty="0" smtClean="0"/>
              <a:t>free and independent States.”</a:t>
            </a:r>
          </a:p>
        </p:txBody>
      </p:sp>
    </p:spTree>
    <p:extLst>
      <p:ext uri="{BB962C8B-B14F-4D97-AF65-F5344CB8AC3E}">
        <p14:creationId xmlns:p14="http://schemas.microsoft.com/office/powerpoint/2010/main" val="3768435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Declaring Independence</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Congress appointed a committee to draw up a statement giving the reasons for separation from Great Britain</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09799"/>
            <a:ext cx="3200400" cy="4268091"/>
          </a:xfrm>
          <a:prstGeom prst="rect">
            <a:avLst/>
          </a:prstGeom>
        </p:spPr>
      </p:pic>
      <p:sp>
        <p:nvSpPr>
          <p:cNvPr id="5" name="TextBox 4"/>
          <p:cNvSpPr txBox="1"/>
          <p:nvPr/>
        </p:nvSpPr>
        <p:spPr>
          <a:xfrm>
            <a:off x="4343400" y="2228044"/>
            <a:ext cx="4191000" cy="4302716"/>
          </a:xfrm>
          <a:prstGeom prst="rect">
            <a:avLst/>
          </a:prstGeom>
          <a:noFill/>
        </p:spPr>
        <p:txBody>
          <a:bodyPr wrap="square" rtlCol="0">
            <a:spAutoFit/>
          </a:bodyPr>
          <a:lstStyle/>
          <a:p>
            <a:pPr marL="548640" lvl="1" indent="-182880">
              <a:spcBef>
                <a:spcPct val="20000"/>
              </a:spcBef>
              <a:buClr>
                <a:srgbClr val="759AA5">
                  <a:lumMod val="60000"/>
                  <a:lumOff val="40000"/>
                </a:srgbClr>
              </a:buClr>
              <a:buFont typeface="Arial" pitchFamily="34" charset="0"/>
              <a:buChar char="•"/>
            </a:pPr>
            <a:r>
              <a:rPr lang="en-US" sz="2400" dirty="0">
                <a:solidFill>
                  <a:srgbClr val="FF0000"/>
                </a:solidFill>
              </a:rPr>
              <a:t>Thomas Jefferson </a:t>
            </a:r>
            <a:r>
              <a:rPr lang="en-US" sz="2400" dirty="0">
                <a:solidFill>
                  <a:prstClr val="white"/>
                </a:solidFill>
              </a:rPr>
              <a:t>was the chief author of the </a:t>
            </a:r>
            <a:r>
              <a:rPr lang="en-US" sz="2400" u="sng" dirty="0">
                <a:solidFill>
                  <a:prstClr val="white"/>
                </a:solidFill>
              </a:rPr>
              <a:t>Declaration of </a:t>
            </a:r>
            <a:r>
              <a:rPr lang="en-US" sz="2400" u="sng" dirty="0" smtClean="0">
                <a:solidFill>
                  <a:prstClr val="white"/>
                </a:solidFill>
              </a:rPr>
              <a:t>Independence</a:t>
            </a:r>
          </a:p>
          <a:p>
            <a:pPr marL="365760" lvl="1">
              <a:spcBef>
                <a:spcPct val="20000"/>
              </a:spcBef>
              <a:buClr>
                <a:srgbClr val="759AA5">
                  <a:lumMod val="60000"/>
                  <a:lumOff val="40000"/>
                </a:srgbClr>
              </a:buClr>
            </a:pPr>
            <a:endParaRPr lang="en-US" sz="2400" u="sng" dirty="0">
              <a:solidFill>
                <a:prstClr val="white"/>
              </a:solidFill>
            </a:endParaRPr>
          </a:p>
          <a:p>
            <a:pPr marL="548640" lvl="1" indent="-182880">
              <a:spcBef>
                <a:spcPct val="20000"/>
              </a:spcBef>
              <a:buClr>
                <a:srgbClr val="759AA5">
                  <a:lumMod val="60000"/>
                  <a:lumOff val="40000"/>
                </a:srgbClr>
              </a:buClr>
              <a:buFont typeface="Arial" pitchFamily="34" charset="0"/>
              <a:buChar char="•"/>
            </a:pPr>
            <a:r>
              <a:rPr lang="en-US" sz="2400" dirty="0">
                <a:solidFill>
                  <a:prstClr val="white"/>
                </a:solidFill>
              </a:rPr>
              <a:t>John Adams and Benjamin Franklin were also on the committee. They had only minor edits to Jefferson’s masterpiece.</a:t>
            </a:r>
          </a:p>
        </p:txBody>
      </p:sp>
    </p:spTree>
    <p:extLst>
      <p:ext uri="{BB962C8B-B14F-4D97-AF65-F5344CB8AC3E}">
        <p14:creationId xmlns:p14="http://schemas.microsoft.com/office/powerpoint/2010/main" val="3656977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661</TotalTime>
  <Words>1354</Words>
  <Application>Microsoft Office PowerPoint</Application>
  <PresentationFormat>On-screen Show (4:3)</PresentationFormat>
  <Paragraphs>187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Thatch</vt:lpstr>
      <vt:lpstr>The American Revolution</vt:lpstr>
      <vt:lpstr>Declaring Independencce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Declaring Independence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Revolution</dc:title>
  <dc:creator>law1809</dc:creator>
  <cp:lastModifiedBy>law1809</cp:lastModifiedBy>
  <cp:revision>35</cp:revision>
  <dcterms:created xsi:type="dcterms:W3CDTF">2016-10-14T02:31:35Z</dcterms:created>
  <dcterms:modified xsi:type="dcterms:W3CDTF">2016-10-17T04:51:27Z</dcterms:modified>
</cp:coreProperties>
</file>