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315" r:id="rId3"/>
    <p:sldId id="258" r:id="rId4"/>
    <p:sldId id="317" r:id="rId5"/>
    <p:sldId id="318" r:id="rId6"/>
    <p:sldId id="320" r:id="rId7"/>
    <p:sldId id="322" r:id="rId8"/>
    <p:sldId id="265" r:id="rId9"/>
    <p:sldId id="266" r:id="rId10"/>
    <p:sldId id="260" r:id="rId11"/>
    <p:sldId id="323" r:id="rId12"/>
    <p:sldId id="313" r:id="rId13"/>
    <p:sldId id="259" r:id="rId14"/>
    <p:sldId id="264" r:id="rId15"/>
    <p:sldId id="261" r:id="rId16"/>
    <p:sldId id="324" r:id="rId17"/>
    <p:sldId id="327"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1" r:id="rId34"/>
    <p:sldId id="300" r:id="rId35"/>
    <p:sldId id="325" r:id="rId36"/>
    <p:sldId id="328" r:id="rId37"/>
    <p:sldId id="310" r:id="rId38"/>
    <p:sldId id="311" r:id="rId39"/>
    <p:sldId id="302" r:id="rId40"/>
    <p:sldId id="303" r:id="rId41"/>
    <p:sldId id="304" r:id="rId42"/>
    <p:sldId id="305" r:id="rId43"/>
    <p:sldId id="306" r:id="rId44"/>
    <p:sldId id="307" r:id="rId45"/>
    <p:sldId id="308" r:id="rId46"/>
    <p:sldId id="309" r:id="rId47"/>
    <p:sldId id="3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15" autoAdjust="0"/>
    <p:restoredTop sz="94660"/>
  </p:normalViewPr>
  <p:slideViewPr>
    <p:cSldViewPr snapToGrid="0">
      <p:cViewPr varScale="1">
        <p:scale>
          <a:sx n="53" d="100"/>
          <a:sy n="53" d="100"/>
        </p:scale>
        <p:origin x="204" y="36"/>
      </p:cViewPr>
      <p:guideLst/>
    </p:cSldViewPr>
  </p:slideViewPr>
  <p:notesTextViewPr>
    <p:cViewPr>
      <p:scale>
        <a:sx n="1" d="1"/>
        <a:sy n="1" d="1"/>
      </p:scale>
      <p:origin x="0" y="0"/>
    </p:cViewPr>
  </p:notesTextViewPr>
  <p:sorterViewPr>
    <p:cViewPr>
      <p:scale>
        <a:sx n="50" d="100"/>
        <a:sy n="50" d="100"/>
      </p:scale>
      <p:origin x="0" y="-3764"/>
    </p:cViewPr>
  </p:sorterViewPr>
  <p:notesViewPr>
    <p:cSldViewPr snapToGrid="0">
      <p:cViewPr varScale="1">
        <p:scale>
          <a:sx n="40" d="100"/>
          <a:sy n="40" d="100"/>
        </p:scale>
        <p:origin x="229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0BD53-E4D8-45B9-9B31-909036BC9992}" type="datetimeFigureOut">
              <a:rPr lang="en-US" smtClean="0"/>
              <a:t>3/20/2017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D6CBF-3D4A-4D0E-AE57-5219D6486DA8}" type="slidenum">
              <a:rPr lang="en-US" smtClean="0"/>
              <a:t>‹#›</a:t>
            </a:fld>
            <a:endParaRPr lang="en-US"/>
          </a:p>
        </p:txBody>
      </p:sp>
    </p:spTree>
    <p:extLst>
      <p:ext uri="{BB962C8B-B14F-4D97-AF65-F5344CB8AC3E}">
        <p14:creationId xmlns:p14="http://schemas.microsoft.com/office/powerpoint/2010/main" val="108494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737568-CF03-4D6C-9F19-3D30B0D0468C}" type="slidenum">
              <a:rPr lang="en-US" altLang="en-US">
                <a:solidFill>
                  <a:prstClr val="black"/>
                </a:solidFill>
                <a:latin typeface="Arial" panose="020B0604020202020204" pitchFamily="34" charset="0"/>
              </a:rPr>
              <a:pPr>
                <a:spcBef>
                  <a:spcPct val="0"/>
                </a:spcBef>
              </a:pPr>
              <a:t>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60747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2E6E73-9FFE-4E56-8084-B2B493EBF59E}" type="slidenum">
              <a:rPr lang="en-US" altLang="en-US">
                <a:solidFill>
                  <a:prstClr val="black"/>
                </a:solidFill>
                <a:latin typeface="Arial" panose="020B0604020202020204" pitchFamily="34" charset="0"/>
              </a:rPr>
              <a:pPr>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78878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303DA6-6AD9-49EA-A181-8C4774F84203}" type="slidenum">
              <a:rPr lang="en-US" altLang="en-US">
                <a:solidFill>
                  <a:prstClr val="black"/>
                </a:solidFill>
                <a:latin typeface="Arial" panose="020B0604020202020204" pitchFamily="34" charset="0"/>
              </a:rPr>
              <a:pPr>
                <a:spcBef>
                  <a:spcPct val="0"/>
                </a:spcBef>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07960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06442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F5BF06-106D-4073-94F6-2CFB22A3CDE1}" type="slidenum">
              <a:rPr lang="en-US" altLang="en-US">
                <a:solidFill>
                  <a:prstClr val="black"/>
                </a:solidFill>
                <a:latin typeface="Arial" panose="020B0604020202020204" pitchFamily="34" charset="0"/>
              </a:rPr>
              <a:pPr>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001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0D83D7-6C4A-41A3-A9B9-A3EF767368B3}" type="slidenum">
              <a:rPr lang="en-US" altLang="en-US">
                <a:solidFill>
                  <a:prstClr val="black"/>
                </a:solidFill>
                <a:latin typeface="Arial" panose="020B0604020202020204" pitchFamily="34" charset="0"/>
              </a:rPr>
              <a:pPr>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3944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92D88F-B69A-4C4F-9FCE-EDC85C8E3D58}" type="slidenum">
              <a:rPr lang="en-US" altLang="en-US">
                <a:solidFill>
                  <a:prstClr val="black"/>
                </a:solidFill>
                <a:latin typeface="Arial" panose="020B0604020202020204" pitchFamily="34" charset="0"/>
              </a:rPr>
              <a:pPr>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18981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256334-E521-460D-AC1A-D6820B482FCC}" type="slidenum">
              <a:rPr lang="en-US" altLang="en-US">
                <a:solidFill>
                  <a:prstClr val="black"/>
                </a:solidFill>
                <a:latin typeface="Arial" panose="020B0604020202020204" pitchFamily="34" charset="0"/>
              </a:rPr>
              <a:pPr>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87020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93EBC6-6CA5-4881-AFE7-DEBFFF7D0425}" type="slidenum">
              <a:rPr lang="en-US" altLang="en-US">
                <a:solidFill>
                  <a:prstClr val="black"/>
                </a:solidFill>
                <a:latin typeface="Arial" panose="020B0604020202020204" pitchFamily="34" charset="0"/>
              </a:rPr>
              <a:pPr>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64100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F0127-69F0-4C3C-A799-E71D3BE4B1DF}" type="slidenum">
              <a:rPr lang="en-US" altLang="en-US">
                <a:solidFill>
                  <a:prstClr val="black"/>
                </a:solidFill>
                <a:latin typeface="Arial" panose="020B0604020202020204" pitchFamily="34" charset="0"/>
              </a:rPr>
              <a:pPr>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1252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2F801C-687F-4952-88D1-A8D75EC97F5A}" type="slidenum">
              <a:rPr lang="en-US" altLang="en-US">
                <a:solidFill>
                  <a:prstClr val="black"/>
                </a:solidFill>
                <a:latin typeface="Arial" panose="020B0604020202020204" pitchFamily="34" charset="0"/>
              </a:rPr>
              <a:pPr>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13657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r" eaLnBrk="1" hangingPunct="1"/>
            <a:endParaRPr lang="en-US" altLang="en-US" sz="1200">
              <a:latin typeface="Arial" panose="020B0604020202020204" pitchFamily="34" charset="0"/>
            </a:endParaRPr>
          </a:p>
        </p:txBody>
      </p:sp>
    </p:spTree>
    <p:extLst>
      <p:ext uri="{BB962C8B-B14F-4D97-AF65-F5344CB8AC3E}">
        <p14:creationId xmlns:p14="http://schemas.microsoft.com/office/powerpoint/2010/main" val="872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3C8B3-5392-430B-8615-87BCFFD28089}" type="slidenum">
              <a:rPr lang="en-US" altLang="en-US">
                <a:solidFill>
                  <a:prstClr val="black"/>
                </a:solidFill>
                <a:latin typeface="Arial" panose="020B0604020202020204" pitchFamily="34" charset="0"/>
              </a:rPr>
              <a:pPr>
                <a:spcBef>
                  <a:spcPct val="0"/>
                </a:spcBef>
              </a:pPr>
              <a:t>25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14356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F937AB-4159-46EB-8EC9-1B88972A072F}" type="slidenum">
              <a:rPr lang="en-US" altLang="en-US">
                <a:solidFill>
                  <a:prstClr val="black"/>
                </a:solidFill>
                <a:latin typeface="Arial" panose="020B0604020202020204" pitchFamily="34" charset="0"/>
              </a:rPr>
              <a:pPr>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57570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0E4B6D-53AB-4459-BB9B-5AE557C55DF4}" type="slidenum">
              <a:rPr lang="en-US" altLang="en-US">
                <a:solidFill>
                  <a:prstClr val="black"/>
                </a:solidFill>
                <a:latin typeface="Arial" panose="020B0604020202020204" pitchFamily="34" charset="0"/>
              </a:rPr>
              <a:pPr>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7101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06F485-B450-4CE1-AE05-75B9FC3E291D}" type="slidenum">
              <a:rPr lang="en-US" altLang="en-US">
                <a:solidFill>
                  <a:prstClr val="black"/>
                </a:solidFill>
                <a:latin typeface="Arial" panose="020B0604020202020204" pitchFamily="34" charset="0"/>
              </a:rPr>
              <a:pPr>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997759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54ABDD-2261-4B4F-B2BE-D5897DC79AC3}" type="slidenum">
              <a:rPr lang="en-US" altLang="en-US">
                <a:solidFill>
                  <a:prstClr val="black"/>
                </a:solidFill>
                <a:latin typeface="Arial" panose="020B0604020202020204" pitchFamily="34" charset="0"/>
              </a:rPr>
              <a:pPr>
                <a:spcBef>
                  <a:spcPct val="0"/>
                </a:spcBef>
              </a:pPr>
              <a:t>30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49213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AAD73A-3DC0-4500-9491-9D5C22844153}" type="slidenum">
              <a:rPr lang="en-US" altLang="en-US">
                <a:solidFill>
                  <a:prstClr val="black"/>
                </a:solidFill>
                <a:latin typeface="Arial" panose="020B0604020202020204" pitchFamily="34" charset="0"/>
              </a:rPr>
              <a:pPr>
                <a:spcBef>
                  <a:spcPct val="0"/>
                </a:spcBef>
              </a:pPr>
              <a:t>31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86202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018DC-8FDF-468A-9384-5E05F4CC36DC}" type="slidenum">
              <a:rPr lang="en-US" altLang="en-US">
                <a:solidFill>
                  <a:prstClr val="black"/>
                </a:solidFill>
                <a:latin typeface="Arial" panose="020B0604020202020204" pitchFamily="34" charset="0"/>
              </a:rPr>
              <a:pPr>
                <a:spcBef>
                  <a:spcPct val="0"/>
                </a:spcBef>
              </a:pPr>
              <a:t>32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7886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3F29D7-373A-4A01-919A-87DACD127ECC}" type="slidenum">
              <a:rPr lang="en-US" altLang="en-US">
                <a:solidFill>
                  <a:prstClr val="black"/>
                </a:solidFill>
                <a:latin typeface="Arial" panose="020B0604020202020204" pitchFamily="34" charset="0"/>
              </a:rPr>
              <a:pPr>
                <a:spcBef>
                  <a:spcPct val="0"/>
                </a:spcBef>
              </a:pPr>
              <a:t>33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3256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124F84-22F1-4DBA-975B-4E4F8F496968}" type="slidenum">
              <a:rPr lang="en-US" altLang="en-US">
                <a:solidFill>
                  <a:prstClr val="black"/>
                </a:solidFill>
                <a:latin typeface="Arial" panose="020B0604020202020204" pitchFamily="34" charset="0"/>
              </a:rPr>
              <a:pPr>
                <a:spcBef>
                  <a:spcPct val="0"/>
                </a:spcBef>
              </a:pPr>
              <a:t>34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257967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EBFFF8-BBF1-4BB5-91DD-C6B21E4B21A7}" type="slidenum">
              <a:rPr lang="en-US" altLang="en-US">
                <a:solidFill>
                  <a:prstClr val="black"/>
                </a:solidFill>
                <a:latin typeface="Arial" panose="020B0604020202020204" pitchFamily="34" charset="0"/>
              </a:rPr>
              <a:pPr>
                <a:spcBef>
                  <a:spcPct val="0"/>
                </a:spcBef>
              </a:pPr>
              <a:t>37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93925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6C2EC0-31F0-4ABF-812A-A4775238D42D}" type="slidenum">
              <a:rPr lang="en-US" altLang="en-US">
                <a:solidFill>
                  <a:prstClr val="black"/>
                </a:solidFill>
                <a:latin typeface="Arial" panose="020B0604020202020204" pitchFamily="34" charset="0"/>
              </a:rPr>
              <a:pPr>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704991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667493-52C8-46D0-A93E-A8A66178BCF7}" type="slidenum">
              <a:rPr lang="en-US" altLang="en-US">
                <a:solidFill>
                  <a:prstClr val="black"/>
                </a:solidFill>
                <a:latin typeface="Arial" panose="020B0604020202020204" pitchFamily="34" charset="0"/>
              </a:rPr>
              <a:pPr>
                <a:spcBef>
                  <a:spcPct val="0"/>
                </a:spcBef>
              </a:pPr>
              <a:t>39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101651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9CA5CC-72E6-4F01-BFE0-FEBBD43871CB}" type="slidenum">
              <a:rPr lang="en-US" altLang="en-US">
                <a:solidFill>
                  <a:prstClr val="black"/>
                </a:solidFill>
                <a:latin typeface="Arial" panose="020B0604020202020204" pitchFamily="34" charset="0"/>
              </a:rPr>
              <a:pPr>
                <a:spcBef>
                  <a:spcPct val="0"/>
                </a:spcBef>
              </a:pPr>
              <a:t>40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11061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BD8057-D747-4219-BA51-50BEEC029DE6}" type="slidenum">
              <a:rPr lang="en-US" altLang="en-US">
                <a:solidFill>
                  <a:prstClr val="black"/>
                </a:solidFill>
                <a:latin typeface="Arial" panose="020B0604020202020204" pitchFamily="34" charset="0"/>
              </a:rPr>
              <a:pPr>
                <a:spcBef>
                  <a:spcPct val="0"/>
                </a:spcBef>
              </a:pPr>
              <a:t>41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690593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20513A-3B2B-4430-AF18-157B166EFDBA}" type="slidenum">
              <a:rPr lang="en-US" altLang="en-US">
                <a:solidFill>
                  <a:prstClr val="black"/>
                </a:solidFill>
                <a:latin typeface="Arial" panose="020B0604020202020204" pitchFamily="34" charset="0"/>
              </a:rPr>
              <a:pPr>
                <a:spcBef>
                  <a:spcPct val="0"/>
                </a:spcBef>
              </a:pPr>
              <a:t>42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878414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306A58-1BF3-414E-8508-B11DD3D20A2F}" type="slidenum">
              <a:rPr lang="en-US" altLang="en-US">
                <a:solidFill>
                  <a:prstClr val="black"/>
                </a:solidFill>
                <a:latin typeface="Arial" panose="020B0604020202020204" pitchFamily="34" charset="0"/>
              </a:rPr>
              <a:pPr>
                <a:spcBef>
                  <a:spcPct val="0"/>
                </a:spcBef>
              </a:pPr>
              <a:t>43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61706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55355F-7A02-4434-BEB8-1DBFFB6B9580}" type="slidenum">
              <a:rPr lang="en-US" altLang="en-US">
                <a:solidFill>
                  <a:prstClr val="black"/>
                </a:solidFill>
                <a:latin typeface="Arial" panose="020B0604020202020204" pitchFamily="34" charset="0"/>
              </a:rPr>
              <a:pPr>
                <a:spcBef>
                  <a:spcPct val="0"/>
                </a:spcBef>
              </a:pPr>
              <a:t>44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8312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A160E0-309B-423D-9FEE-6DE1954D8303}" type="slidenum">
              <a:rPr lang="en-US" altLang="en-US">
                <a:solidFill>
                  <a:prstClr val="black"/>
                </a:solidFill>
                <a:latin typeface="Arial" panose="020B0604020202020204" pitchFamily="34" charset="0"/>
              </a:rPr>
              <a:pPr>
                <a:spcBef>
                  <a:spcPct val="0"/>
                </a:spcBef>
              </a:pPr>
              <a:t>45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59866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732DF9-1B9A-4624-8F25-9F3A4D0251E7}" type="slidenum">
              <a:rPr lang="en-US" altLang="en-US">
                <a:solidFill>
                  <a:prstClr val="black"/>
                </a:solidFill>
                <a:latin typeface="Arial" panose="020B0604020202020204" pitchFamily="34" charset="0"/>
              </a:rPr>
              <a:pPr>
                <a:spcBef>
                  <a:spcPct val="0"/>
                </a:spcBef>
              </a:pPr>
              <a:t>46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448678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DD9A9E-EF89-481A-8D4F-8F3DBE856906}" type="slidenum">
              <a:rPr lang="en-US" altLang="en-US">
                <a:solidFill>
                  <a:prstClr val="black"/>
                </a:solidFill>
                <a:latin typeface="Arial" panose="020B0604020202020204" pitchFamily="34" charset="0"/>
              </a:rPr>
              <a:pPr>
                <a:spcBef>
                  <a:spcPct val="0"/>
                </a:spcBef>
              </a:pPr>
              <a:t>47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85644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r" eaLnBrk="1" hangingPunct="1"/>
            <a:endParaRPr lang="en-US" altLang="en-US" sz="1200">
              <a:latin typeface="Arial" panose="020B0604020202020204" pitchFamily="34" charset="0"/>
            </a:endParaRPr>
          </a:p>
        </p:txBody>
      </p:sp>
    </p:spTree>
    <p:extLst>
      <p:ext uri="{BB962C8B-B14F-4D97-AF65-F5344CB8AC3E}">
        <p14:creationId xmlns:p14="http://schemas.microsoft.com/office/powerpoint/2010/main" val="160555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1D964A-9634-42A3-8EBF-E076964785B3}" type="slidenum">
              <a:rPr lang="en-US" altLang="en-US">
                <a:solidFill>
                  <a:prstClr val="black"/>
                </a:solidFill>
                <a:latin typeface="Arial" panose="020B0604020202020204" pitchFamily="34" charset="0"/>
              </a:rPr>
              <a:pPr>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9196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67E6B4-1275-47EF-8A8D-0375C0B1CA5F}" type="slidenum">
              <a:rPr lang="en-US" altLang="en-US">
                <a:solidFill>
                  <a:prstClr val="black"/>
                </a:solidFill>
                <a:latin typeface="Arial" panose="020B0604020202020204" pitchFamily="34" charset="0"/>
              </a:rPr>
              <a:pPr>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96235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AC6432-8591-471A-84CC-CB2414A2AE13}" type="slidenum">
              <a:rPr lang="en-US" altLang="en-US">
                <a:solidFill>
                  <a:prstClr val="black"/>
                </a:solidFill>
                <a:latin typeface="Arial" panose="020B0604020202020204" pitchFamily="34" charset="0"/>
              </a:rPr>
              <a:pPr>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472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r" eaLnBrk="1" hangingPunct="1"/>
            <a:endParaRPr lang="en-US" altLang="en-US" sz="1200">
              <a:latin typeface="Arial" panose="020B0604020202020204" pitchFamily="34" charset="0"/>
            </a:endParaRPr>
          </a:p>
        </p:txBody>
      </p:sp>
    </p:spTree>
    <p:extLst>
      <p:ext uri="{BB962C8B-B14F-4D97-AF65-F5344CB8AC3E}">
        <p14:creationId xmlns:p14="http://schemas.microsoft.com/office/powerpoint/2010/main" val="209752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07179C-25CD-40B1-B814-61C1D773A7F9}" type="slidenum">
              <a:rPr lang="en-US" altLang="en-US">
                <a:solidFill>
                  <a:prstClr val="black"/>
                </a:solidFill>
                <a:latin typeface="Arial" panose="020B0604020202020204" pitchFamily="34" charset="0"/>
              </a:rPr>
              <a:pPr>
                <a:spcBef>
                  <a:spcPct val="0"/>
                </a:spcBef>
              </a:pPr>
              <a:t>13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45502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A2A15B-3B6A-4663-BD58-8EBF502FF9E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577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CAB334-8FA7-4666-90D4-7A4AAA62A3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963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481AA0-F743-413D-85EB-1F2709B445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3577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9B4E51-948F-477A-9A71-03F7C60105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315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7D42ED-0927-4020-AB2F-3F791D634F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711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B096E-516C-4817-B61B-EE49FCC497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851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26B5CB-A090-4039-881F-65340F3CD6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22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F17BD0-F55B-4DBC-8D7D-9E1D808F420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759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5C1C6-09E7-496D-9DC2-FA40B5B155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752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30CCFEB-2892-4C2D-A847-5AEF038461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498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12CFE-8775-4B71-9C1B-130C7C5A56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08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7073D-1DD9-4700-9238-F736FF0363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026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fontAlgn="base">
              <a:spcBef>
                <a:spcPct val="0"/>
              </a:spcBef>
              <a:spcAft>
                <a:spcPct val="0"/>
              </a:spcAft>
              <a:defRPr/>
            </a:pPr>
            <a:fld id="{008A8919-5569-4D1C-B4C4-4E7A6FF23D6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34207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oblTN1ojsAA"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143000" y="2114550"/>
            <a:ext cx="6858000"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4950" dirty="0">
                <a:solidFill>
                  <a:srgbClr val="FFFF00"/>
                </a:solidFill>
              </a:rPr>
              <a:t>The Great Depression</a:t>
            </a:r>
          </a:p>
          <a:p>
            <a:pPr algn="ctr" fontAlgn="base">
              <a:spcBef>
                <a:spcPct val="0"/>
              </a:spcBef>
              <a:spcAft>
                <a:spcPct val="0"/>
              </a:spcAft>
              <a:buFontTx/>
              <a:buNone/>
            </a:pPr>
            <a:endParaRPr lang="en-US" altLang="en-US" sz="2700" dirty="0">
              <a:solidFill>
                <a:srgbClr val="FFFF00"/>
              </a:solidFill>
            </a:endParaRPr>
          </a:p>
          <a:p>
            <a:pPr algn="ctr" fontAlgn="base">
              <a:spcBef>
                <a:spcPct val="0"/>
              </a:spcBef>
              <a:spcAft>
                <a:spcPct val="0"/>
              </a:spcAft>
              <a:buFontTx/>
              <a:buNone/>
            </a:pPr>
            <a:r>
              <a:rPr lang="en-US" altLang="en-US" sz="2700" dirty="0">
                <a:solidFill>
                  <a:srgbClr val="FFFF00"/>
                </a:solidFill>
              </a:rPr>
              <a:t>Part One: The End of Prosperity</a:t>
            </a:r>
          </a:p>
        </p:txBody>
      </p:sp>
    </p:spTree>
    <p:extLst>
      <p:ext uri="{BB962C8B-B14F-4D97-AF65-F5344CB8AC3E}">
        <p14:creationId xmlns:p14="http://schemas.microsoft.com/office/powerpoint/2010/main" val="396083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1257300"/>
            <a:ext cx="3929063"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5"/>
          <p:cNvSpPr>
            <a:spLocks noChangeArrowheads="1"/>
          </p:cNvSpPr>
          <p:nvPr/>
        </p:nvSpPr>
        <p:spPr bwMode="auto">
          <a:xfrm>
            <a:off x="1371599" y="4395433"/>
            <a:ext cx="681445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600" b="1" dirty="0">
                <a:solidFill>
                  <a:srgbClr val="FFFF00"/>
                </a:solidFill>
                <a:latin typeface="Times New Roman" panose="02020603050405020304" pitchFamily="18" charset="0"/>
              </a:rPr>
              <a:t>The trading floor of the New York Stock Exchange just after the crash of 1929. On Black Tuesday, October twenty-ninth, the market collapsed. In a single day, sixteen million shares were traded--a record--and thirty billion dollars vanished into thin air. Westinghouse lost two thirds of its September value. DuPont dropped seventy points. The "Era of Get Rich Quick" was over. Jack Dempsey, America's first millionaire athlete, lost $3 million. Cynical New York hotel clerks asked incoming guests, "You want a room for sleeping or jumping?"</a:t>
            </a:r>
            <a:r>
              <a:rPr lang="en-US" altLang="en-US" sz="1600" dirty="0">
                <a:solidFill>
                  <a:srgbClr val="FFFF00"/>
                </a:solidFill>
                <a:latin typeface="Times New Roman" panose="02020603050405020304" pitchFamily="18" charset="0"/>
              </a:rPr>
              <a:t> </a:t>
            </a:r>
          </a:p>
        </p:txBody>
      </p:sp>
      <p:pic>
        <p:nvPicPr>
          <p:cNvPr id="92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935" y="631485"/>
            <a:ext cx="4711292" cy="37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3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391514"/>
            <a:ext cx="8229600" cy="552325"/>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r>
              <a:rPr lang="en-US" altLang="en-US" sz="3200" kern="0">
                <a:solidFill>
                  <a:srgbClr val="FFFF00"/>
                </a:solidFill>
              </a:rPr>
              <a:t>Warning Signs of an Economy in Trouble</a:t>
            </a:r>
            <a:endParaRPr lang="en-US" altLang="en-US" sz="3200" kern="0" dirty="0">
              <a:solidFill>
                <a:srgbClr val="FFFF00"/>
              </a:solidFill>
            </a:endParaRPr>
          </a:p>
        </p:txBody>
      </p:sp>
      <p:sp>
        <p:nvSpPr>
          <p:cNvPr id="3" name="TextBox 2"/>
          <p:cNvSpPr txBox="1"/>
          <p:nvPr/>
        </p:nvSpPr>
        <p:spPr>
          <a:xfrm>
            <a:off x="653143" y="1253978"/>
            <a:ext cx="4153701" cy="2062103"/>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FFFF00"/>
                </a:solidFill>
              </a:rPr>
              <a:t>Overproduction</a:t>
            </a:r>
          </a:p>
          <a:p>
            <a:pPr marL="457200" indent="-457200">
              <a:buFont typeface="Arial" panose="020B0604020202020204" pitchFamily="34" charset="0"/>
              <a:buChar char="•"/>
            </a:pPr>
            <a:r>
              <a:rPr lang="en-US" sz="2400" dirty="0">
                <a:solidFill>
                  <a:srgbClr val="FFFF00"/>
                </a:solidFill>
              </a:rPr>
              <a:t>Business failures</a:t>
            </a:r>
          </a:p>
          <a:p>
            <a:pPr marL="457200" indent="-457200">
              <a:buFont typeface="Arial" panose="020B0604020202020204" pitchFamily="34" charset="0"/>
              <a:buChar char="•"/>
            </a:pPr>
            <a:r>
              <a:rPr lang="en-US" sz="2400" dirty="0">
                <a:solidFill>
                  <a:srgbClr val="FFFF00"/>
                </a:solidFill>
              </a:rPr>
              <a:t>Unemployment</a:t>
            </a:r>
          </a:p>
          <a:p>
            <a:pPr marL="457200" indent="-457200">
              <a:buFont typeface="Arial" panose="020B0604020202020204" pitchFamily="34" charset="0"/>
              <a:buChar char="•"/>
            </a:pPr>
            <a:r>
              <a:rPr lang="en-US" sz="2400" dirty="0">
                <a:solidFill>
                  <a:srgbClr val="FFFF00"/>
                </a:solidFill>
              </a:rPr>
              <a:t>Banking crisis</a:t>
            </a:r>
          </a:p>
          <a:p>
            <a:pPr marL="457200" indent="-457200">
              <a:buFont typeface="Arial" panose="020B0604020202020204" pitchFamily="34" charset="0"/>
              <a:buChar char="•"/>
            </a:pPr>
            <a:r>
              <a:rPr lang="en-US" sz="3200" dirty="0">
                <a:solidFill>
                  <a:srgbClr val="FFFF00"/>
                </a:solidFill>
              </a:rPr>
              <a:t>Stock market crash</a:t>
            </a:r>
          </a:p>
        </p:txBody>
      </p:sp>
      <p:sp>
        <p:nvSpPr>
          <p:cNvPr id="4" name="Text Box 4"/>
          <p:cNvSpPr txBox="1">
            <a:spLocks noChangeArrowheads="1"/>
          </p:cNvSpPr>
          <p:nvPr/>
        </p:nvSpPr>
        <p:spPr bwMode="auto">
          <a:xfrm>
            <a:off x="1135234" y="3316081"/>
            <a:ext cx="4142160" cy="27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57175" indent="-257175" algn="l" rtl="0" eaLnBrk="0" fontAlgn="base" hangingPunct="0">
              <a:spcBef>
                <a:spcPct val="20000"/>
              </a:spcBef>
              <a:spcAft>
                <a:spcPct val="0"/>
              </a:spcAft>
              <a:buChar char="•"/>
              <a:defRPr sz="2200">
                <a:solidFill>
                  <a:schemeClr val="tx1"/>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Verdana" panose="020B0604030504040204" pitchFamily="34" charset="0"/>
              </a:defRPr>
            </a:lvl2pPr>
            <a:lvl3pPr marL="1143000" indent="-228600" algn="l" rtl="0" eaLnBrk="0" fontAlgn="base" hangingPunct="0">
              <a:spcBef>
                <a:spcPct val="20000"/>
              </a:spcBef>
              <a:spcAft>
                <a:spcPct val="0"/>
              </a:spcAft>
              <a:buChar char="•"/>
              <a:defRPr sz="2200">
                <a:solidFill>
                  <a:schemeClr val="tx1"/>
                </a:solidFill>
                <a:latin typeface="Verdana" panose="020B0604030504040204" pitchFamily="34" charset="0"/>
              </a:defRPr>
            </a:lvl3pPr>
            <a:lvl4pPr marL="1600200" indent="-228600" algn="l" rtl="0" eaLnBrk="0" fontAlgn="base" hangingPunct="0">
              <a:spcBef>
                <a:spcPct val="20000"/>
              </a:spcBef>
              <a:spcAft>
                <a:spcPct val="0"/>
              </a:spcAft>
              <a:buChar char="–"/>
              <a:defRPr sz="2200">
                <a:solidFill>
                  <a:schemeClr val="tx1"/>
                </a:solidFill>
                <a:latin typeface="Verdana" panose="020B0604030504040204" pitchFamily="34" charset="0"/>
              </a:defRPr>
            </a:lvl4pPr>
            <a:lvl5pPr marL="2057400" indent="-228600" algn="l" rtl="0" eaLnBrk="0" fontAlgn="base" hangingPunct="0">
              <a:spcBef>
                <a:spcPct val="20000"/>
              </a:spcBef>
              <a:spcAft>
                <a:spcPct val="0"/>
              </a:spcAft>
              <a:buChar char="»"/>
              <a:defRPr sz="2200">
                <a:solidFill>
                  <a:schemeClr val="tx1"/>
                </a:solidFill>
                <a:latin typeface="Verdana" panose="020B0604030504040204" pitchFamily="34" charset="0"/>
              </a:defRPr>
            </a:lvl5pPr>
            <a:lvl6pPr marL="2514600" indent="-228600" algn="l" rtl="0" eaLnBrk="0" fontAlgn="base" hangingPunct="0">
              <a:spcBef>
                <a:spcPct val="0"/>
              </a:spcBef>
              <a:spcAft>
                <a:spcPct val="0"/>
              </a:spcAft>
              <a:buChar char="»"/>
              <a:defRPr sz="2200">
                <a:solidFill>
                  <a:schemeClr val="tx1"/>
                </a:solidFill>
                <a:latin typeface="Verdana" panose="020B0604030504040204" pitchFamily="34" charset="0"/>
              </a:defRPr>
            </a:lvl6pPr>
            <a:lvl7pPr marL="2971800" indent="-228600" algn="l" rtl="0" eaLnBrk="0" fontAlgn="base" hangingPunct="0">
              <a:spcBef>
                <a:spcPct val="0"/>
              </a:spcBef>
              <a:spcAft>
                <a:spcPct val="0"/>
              </a:spcAft>
              <a:buChar char="»"/>
              <a:defRPr sz="2200">
                <a:solidFill>
                  <a:schemeClr val="tx1"/>
                </a:solidFill>
                <a:latin typeface="Verdana" panose="020B0604030504040204" pitchFamily="34" charset="0"/>
              </a:defRPr>
            </a:lvl7pPr>
            <a:lvl8pPr marL="3429000" indent="-228600" algn="l" rtl="0" eaLnBrk="0" fontAlgn="base" hangingPunct="0">
              <a:spcBef>
                <a:spcPct val="0"/>
              </a:spcBef>
              <a:spcAft>
                <a:spcPct val="0"/>
              </a:spcAft>
              <a:buChar char="»"/>
              <a:defRPr sz="2200">
                <a:solidFill>
                  <a:schemeClr val="tx1"/>
                </a:solidFill>
                <a:latin typeface="Verdana" panose="020B0604030504040204" pitchFamily="34" charset="0"/>
              </a:defRPr>
            </a:lvl8pPr>
            <a:lvl9pPr marL="3886200" indent="-228600" algn="l" rtl="0" eaLnBrk="0" fontAlgn="base" hangingPunct="0">
              <a:spcBef>
                <a:spcPct val="0"/>
              </a:spcBef>
              <a:spcAft>
                <a:spcPct val="0"/>
              </a:spcAft>
              <a:buChar char="»"/>
              <a:defRPr sz="2200">
                <a:solidFill>
                  <a:schemeClr val="tx1"/>
                </a:solidFill>
                <a:latin typeface="Verdana" panose="020B0604030504040204" pitchFamily="34" charset="0"/>
              </a:defRPr>
            </a:lvl9pPr>
          </a:lstStyle>
          <a:p>
            <a:pPr eaLnBrk="1" hangingPunct="1">
              <a:buFontTx/>
              <a:buChar char="-"/>
            </a:pPr>
            <a:r>
              <a:rPr lang="en-US" altLang="en-US" kern="0" dirty="0">
                <a:solidFill>
                  <a:srgbClr val="FFFF00"/>
                </a:solidFill>
              </a:rPr>
              <a:t>Despite these warning </a:t>
            </a:r>
          </a:p>
          <a:p>
            <a:pPr marL="0" indent="0" eaLnBrk="1" hangingPunct="1">
              <a:buNone/>
            </a:pPr>
            <a:r>
              <a:rPr lang="en-US" altLang="en-US" kern="0" dirty="0">
                <a:solidFill>
                  <a:srgbClr val="FFFF00"/>
                </a:solidFill>
              </a:rPr>
              <a:t>   signs, stock prices </a:t>
            </a:r>
          </a:p>
          <a:p>
            <a:pPr marL="0" indent="0" eaLnBrk="1" hangingPunct="1">
              <a:buNone/>
            </a:pPr>
            <a:r>
              <a:rPr lang="en-US" altLang="en-US" kern="0" dirty="0">
                <a:solidFill>
                  <a:srgbClr val="FFFF00"/>
                </a:solidFill>
              </a:rPr>
              <a:t>   continued to skyrocket.</a:t>
            </a:r>
            <a:r>
              <a:rPr lang="en-US" altLang="en-US" kern="0" dirty="0"/>
              <a:t>. </a:t>
            </a:r>
          </a:p>
          <a:p>
            <a:pPr marL="0" indent="0" eaLnBrk="1" hangingPunct="1">
              <a:buFontTx/>
              <a:buNone/>
            </a:pPr>
            <a:endParaRPr lang="en-US" altLang="en-US" sz="1400" kern="0" dirty="0"/>
          </a:p>
          <a:p>
            <a:pPr eaLnBrk="1" hangingPunct="1">
              <a:buFontTx/>
              <a:buChar char="-"/>
            </a:pPr>
            <a:r>
              <a:rPr lang="en-US" altLang="en-US" kern="0" dirty="0">
                <a:solidFill>
                  <a:srgbClr val="FFFF00"/>
                </a:solidFill>
              </a:rPr>
              <a:t>President Herbert Hoover</a:t>
            </a:r>
          </a:p>
          <a:p>
            <a:pPr marL="0" indent="0" eaLnBrk="1" hangingPunct="1">
              <a:buNone/>
            </a:pPr>
            <a:r>
              <a:rPr lang="en-US" altLang="en-US" kern="0" dirty="0">
                <a:solidFill>
                  <a:srgbClr val="FFFF00"/>
                </a:solidFill>
              </a:rPr>
              <a:t>   maintained an optimistic </a:t>
            </a:r>
          </a:p>
          <a:p>
            <a:pPr marL="0" indent="0" eaLnBrk="1" hangingPunct="1">
              <a:buNone/>
            </a:pPr>
            <a:r>
              <a:rPr lang="en-US" altLang="en-US" kern="0" dirty="0">
                <a:solidFill>
                  <a:srgbClr val="FFFF00"/>
                </a:solidFill>
              </a:rPr>
              <a:t>   outlook.</a:t>
            </a:r>
          </a:p>
        </p:txBody>
      </p:sp>
      <p:pic>
        <p:nvPicPr>
          <p:cNvPr id="5" name="Picture 4"/>
          <p:cNvPicPr>
            <a:picLocks noChangeAspect="1"/>
          </p:cNvPicPr>
          <p:nvPr/>
        </p:nvPicPr>
        <p:blipFill>
          <a:blip r:embed="rId2"/>
          <a:stretch>
            <a:fillRect/>
          </a:stretch>
        </p:blipFill>
        <p:spPr>
          <a:xfrm>
            <a:off x="5555343" y="1796461"/>
            <a:ext cx="3273836" cy="4035902"/>
          </a:xfrm>
          <a:prstGeom prst="rect">
            <a:avLst/>
          </a:prstGeom>
        </p:spPr>
      </p:pic>
    </p:spTree>
    <p:extLst>
      <p:ext uri="{BB962C8B-B14F-4D97-AF65-F5344CB8AC3E}">
        <p14:creationId xmlns:p14="http://schemas.microsoft.com/office/powerpoint/2010/main" val="213416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2" name="Text Box 10"/>
          <p:cNvSpPr txBox="1">
            <a:spLocks noChangeArrowheads="1"/>
          </p:cNvSpPr>
          <p:nvPr/>
        </p:nvSpPr>
        <p:spPr bwMode="auto">
          <a:xfrm>
            <a:off x="1625600" y="2247263"/>
            <a:ext cx="5312229" cy="1107996"/>
          </a:xfrm>
          <a:prstGeom prst="rect">
            <a:avLst/>
          </a:prstGeom>
          <a:solidFill>
            <a:schemeClr val="bg1">
              <a:lumMod val="95000"/>
            </a:schemeClr>
          </a:solidFill>
          <a:ln w="19050">
            <a:solidFill>
              <a:schemeClr val="tx1"/>
            </a:solidFill>
            <a:miter lim="800000"/>
            <a:headEnd/>
            <a:tailEnd/>
          </a:ln>
          <a:effectLst/>
        </p:spPr>
        <p:txBody>
          <a:bodyPr wrap="square">
            <a:spAutoFit/>
          </a:bodyPr>
          <a:lstStyle/>
          <a:p>
            <a:pPr>
              <a:defRPr/>
            </a:pPr>
            <a:r>
              <a:rPr lang="en-US" sz="2200" dirty="0">
                <a:latin typeface="Verdana" panose="020B0604030504040204" pitchFamily="34" charset="0"/>
                <a:ea typeface="Verdana" panose="020B0604030504040204" pitchFamily="34" charset="0"/>
                <a:cs typeface="Verdana" panose="020B0604030504040204" pitchFamily="34" charset="0"/>
              </a:rPr>
              <a:t>Brokers who had lent people money to buy stocks on margin called in the loans.</a:t>
            </a:r>
          </a:p>
        </p:txBody>
      </p:sp>
      <p:sp>
        <p:nvSpPr>
          <p:cNvPr id="110603" name="Text Box 11"/>
          <p:cNvSpPr txBox="1">
            <a:spLocks noChangeArrowheads="1"/>
          </p:cNvSpPr>
          <p:nvPr/>
        </p:nvSpPr>
        <p:spPr bwMode="auto">
          <a:xfrm>
            <a:off x="2692400" y="3539652"/>
            <a:ext cx="5029200" cy="781050"/>
          </a:xfrm>
          <a:prstGeom prst="rect">
            <a:avLst/>
          </a:prstGeom>
          <a:solidFill>
            <a:schemeClr val="bg1">
              <a:lumMod val="75000"/>
            </a:schemeClr>
          </a:solidFill>
          <a:ln w="19050">
            <a:solidFill>
              <a:schemeClr val="tx1"/>
            </a:solidFill>
            <a:miter lim="800000"/>
            <a:headEnd/>
            <a:tailEnd/>
          </a:ln>
          <a:effec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t>Many were likely to default, so they sold their stocks.</a:t>
            </a:r>
          </a:p>
        </p:txBody>
      </p:sp>
      <p:sp>
        <p:nvSpPr>
          <p:cNvPr id="9221" name="Text Box 14"/>
          <p:cNvSpPr txBox="1">
            <a:spLocks noChangeArrowheads="1"/>
          </p:cNvSpPr>
          <p:nvPr/>
        </p:nvSpPr>
        <p:spPr bwMode="auto">
          <a:xfrm>
            <a:off x="914400" y="519806"/>
            <a:ext cx="7315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Many Americans had bought stocks on </a:t>
            </a:r>
            <a:r>
              <a:rPr lang="en-US" altLang="en-US" u="sng" dirty="0">
                <a:solidFill>
                  <a:srgbClr val="FFFF00"/>
                </a:solidFill>
              </a:rPr>
              <a:t>margin</a:t>
            </a:r>
            <a:r>
              <a:rPr lang="en-US" altLang="en-US" dirty="0">
                <a:solidFill>
                  <a:srgbClr val="FFFF00"/>
                </a:solidFill>
              </a:rPr>
              <a:t>, gambling that prices would continue to soar. Few considered what would happen if the </a:t>
            </a:r>
            <a:r>
              <a:rPr lang="en-US" altLang="en-US" u="sng" dirty="0">
                <a:solidFill>
                  <a:srgbClr val="FFFF00"/>
                </a:solidFill>
              </a:rPr>
              <a:t>bull market </a:t>
            </a:r>
            <a:r>
              <a:rPr lang="en-US" altLang="en-US" dirty="0">
                <a:solidFill>
                  <a:srgbClr val="FFFF00"/>
                </a:solidFill>
              </a:rPr>
              <a:t>turned into a </a:t>
            </a:r>
            <a:r>
              <a:rPr lang="en-US" altLang="en-US" u="sng" dirty="0">
                <a:solidFill>
                  <a:srgbClr val="FFFF00"/>
                </a:solidFill>
              </a:rPr>
              <a:t>bear market</a:t>
            </a:r>
            <a:r>
              <a:rPr lang="en-US" altLang="en-US" dirty="0">
                <a:solidFill>
                  <a:srgbClr val="FFFF00"/>
                </a:solidFill>
              </a:rPr>
              <a:t>. </a:t>
            </a:r>
          </a:p>
        </p:txBody>
      </p:sp>
      <p:sp>
        <p:nvSpPr>
          <p:cNvPr id="10" name="Text Box 11"/>
          <p:cNvSpPr txBox="1">
            <a:spLocks noChangeArrowheads="1"/>
          </p:cNvSpPr>
          <p:nvPr/>
        </p:nvSpPr>
        <p:spPr bwMode="auto">
          <a:xfrm>
            <a:off x="3610429" y="4575171"/>
            <a:ext cx="5029200" cy="430887"/>
          </a:xfrm>
          <a:prstGeom prst="rect">
            <a:avLst/>
          </a:prstGeom>
          <a:solidFill>
            <a:schemeClr val="bg1">
              <a:lumMod val="50000"/>
            </a:schemeClr>
          </a:solidFill>
          <a:ln w="19050">
            <a:solidFill>
              <a:schemeClr val="tx1"/>
            </a:solidFill>
            <a:miter lim="800000"/>
            <a:headEnd/>
            <a:tailEnd/>
          </a:ln>
          <a:effectLst/>
        </p:spPr>
        <p:txBody>
          <a:bodyPr>
            <a:spAutoFit/>
          </a:bodyPr>
          <a:lstStyle/>
          <a:p>
            <a:pPr>
              <a:defRPr/>
            </a:pPr>
            <a:r>
              <a:rPr lang="en-US" sz="2200" dirty="0">
                <a:latin typeface="Verdana" panose="020B0604030504040204" pitchFamily="34" charset="0"/>
                <a:ea typeface="Verdana" panose="020B0604030504040204" pitchFamily="34" charset="0"/>
                <a:cs typeface="Verdana" panose="020B0604030504040204" pitchFamily="34" charset="0"/>
              </a:rPr>
              <a:t>Stock prices dropped even more.</a:t>
            </a:r>
            <a:endParaRPr lang="en-US" sz="22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Arrow Connector 7"/>
          <p:cNvCxnSpPr>
            <a:cxnSpLocks/>
          </p:cNvCxnSpPr>
          <p:nvPr/>
        </p:nvCxnSpPr>
        <p:spPr>
          <a:xfrm>
            <a:off x="711200" y="2731810"/>
            <a:ext cx="2311400" cy="21121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14400" y="5374844"/>
            <a:ext cx="7725229" cy="830997"/>
          </a:xfrm>
          <a:prstGeom prst="rect">
            <a:avLst/>
          </a:prstGeom>
        </p:spPr>
        <p:txBody>
          <a:bodyPr wrap="square">
            <a:spAutoFit/>
          </a:bodyPr>
          <a:lstStyle/>
          <a:p>
            <a:r>
              <a:rPr lang="en-US" altLang="en-US" sz="2400" dirty="0">
                <a:solidFill>
                  <a:srgbClr val="FFFF00"/>
                </a:solidFill>
              </a:rPr>
              <a:t>They lost their gamble in October 1929, when stock prices began a rapid slide. </a:t>
            </a:r>
          </a:p>
        </p:txBody>
      </p:sp>
    </p:spTree>
    <p:extLst>
      <p:ext uri="{BB962C8B-B14F-4D97-AF65-F5344CB8AC3E}">
        <p14:creationId xmlns:p14="http://schemas.microsoft.com/office/powerpoint/2010/main" val="1919111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slide(fromTop)">
                                      <p:cBhvr>
                                        <p:cTn id="7" dur="500"/>
                                        <p:tgtEl>
                                          <p:spTgt spid="110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10603"/>
                                        </p:tgtEl>
                                        <p:attrNameLst>
                                          <p:attrName>style.visibility</p:attrName>
                                        </p:attrNameLst>
                                      </p:cBhvr>
                                      <p:to>
                                        <p:strVal val="visible"/>
                                      </p:to>
                                    </p:set>
                                    <p:animEffect transition="in" filter="slide(fromTop)">
                                      <p:cBhvr>
                                        <p:cTn id="12" dur="500"/>
                                        <p:tgtEl>
                                          <p:spTgt spid="110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Top)">
                                      <p:cBhvr>
                                        <p:cTn id="17" dur="500"/>
                                        <p:tgtEl>
                                          <p:spTgt spid="10"/>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P spid="11060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solidFill>
                  <a:srgbClr val="FFFF00"/>
                </a:solidFill>
              </a:rPr>
              <a:t>The Stock Market Crash</a:t>
            </a:r>
          </a:p>
        </p:txBody>
      </p:sp>
      <p:sp>
        <p:nvSpPr>
          <p:cNvPr id="7171" name="Rectangle 3"/>
          <p:cNvSpPr>
            <a:spLocks noGrp="1" noChangeArrowheads="1"/>
          </p:cNvSpPr>
          <p:nvPr>
            <p:ph type="body" idx="1"/>
          </p:nvPr>
        </p:nvSpPr>
        <p:spPr/>
        <p:txBody>
          <a:bodyPr/>
          <a:lstStyle/>
          <a:p>
            <a:pPr eaLnBrk="1" hangingPunct="1"/>
            <a:r>
              <a:rPr lang="en-US" altLang="en-US">
                <a:solidFill>
                  <a:srgbClr val="FFFF00"/>
                </a:solidFill>
              </a:rPr>
              <a:t>August – October, 1929</a:t>
            </a:r>
          </a:p>
          <a:p>
            <a:pPr lvl="1" eaLnBrk="1" hangingPunct="1"/>
            <a:r>
              <a:rPr lang="en-US" altLang="en-US">
                <a:solidFill>
                  <a:srgbClr val="FFFF00"/>
                </a:solidFill>
              </a:rPr>
              <a:t>Nervous investors start to leave the market</a:t>
            </a:r>
          </a:p>
          <a:p>
            <a:pPr lvl="1" eaLnBrk="1" hangingPunct="1"/>
            <a:r>
              <a:rPr lang="en-US" altLang="en-US">
                <a:solidFill>
                  <a:srgbClr val="FFFF00"/>
                </a:solidFill>
              </a:rPr>
              <a:t>Brokers call for payment on margin loans</a:t>
            </a:r>
          </a:p>
          <a:p>
            <a:pPr eaLnBrk="1" hangingPunct="1"/>
            <a:r>
              <a:rPr lang="en-US" altLang="en-US">
                <a:solidFill>
                  <a:srgbClr val="FFFF00"/>
                </a:solidFill>
              </a:rPr>
              <a:t>October 29, 1929</a:t>
            </a:r>
          </a:p>
          <a:p>
            <a:pPr lvl="1" eaLnBrk="1" hangingPunct="1"/>
            <a:r>
              <a:rPr lang="en-US" altLang="en-US">
                <a:solidFill>
                  <a:srgbClr val="FFFF00"/>
                </a:solidFill>
              </a:rPr>
              <a:t>“Black Tuesday”</a:t>
            </a:r>
          </a:p>
          <a:p>
            <a:pPr lvl="1" eaLnBrk="1" hangingPunct="1"/>
            <a:r>
              <a:rPr lang="en-US" altLang="en-US">
                <a:solidFill>
                  <a:srgbClr val="FFFF00"/>
                </a:solidFill>
              </a:rPr>
              <a:t>Prices plummet; no buyers for stocks</a:t>
            </a:r>
          </a:p>
          <a:p>
            <a:pPr lvl="1" eaLnBrk="1" hangingPunct="1"/>
            <a:r>
              <a:rPr lang="en-US" altLang="en-US">
                <a:solidFill>
                  <a:srgbClr val="FFFF00"/>
                </a:solidFill>
              </a:rPr>
              <a:t>Valuable stock now worthless paper</a:t>
            </a:r>
          </a:p>
          <a:p>
            <a:pPr lvl="1" eaLnBrk="1" hangingPunct="1"/>
            <a:endParaRPr lang="en-US" altLang="en-US">
              <a:solidFill>
                <a:srgbClr val="FFFF00"/>
              </a:solidFill>
            </a:endParaRPr>
          </a:p>
        </p:txBody>
      </p:sp>
    </p:spTree>
    <p:extLst>
      <p:ext uri="{BB962C8B-B14F-4D97-AF65-F5344CB8AC3E}">
        <p14:creationId xmlns:p14="http://schemas.microsoft.com/office/powerpoint/2010/main" val="239628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143001"/>
            <a:ext cx="4550569" cy="34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1" name="Group 21"/>
          <p:cNvGraphicFramePr>
            <a:graphicFrameLocks noGrp="1"/>
          </p:cNvGraphicFramePr>
          <p:nvPr/>
        </p:nvGraphicFramePr>
        <p:xfrm>
          <a:off x="1428750" y="4686300"/>
          <a:ext cx="6400800" cy="1771650"/>
        </p:xfrm>
        <a:graphic>
          <a:graphicData uri="http://schemas.openxmlformats.org/drawingml/2006/table">
            <a:tbl>
              <a:tblPr/>
              <a:tblGrid>
                <a:gridCol w="6400800">
                  <a:extLst>
                    <a:ext uri="{9D8B030D-6E8A-4147-A177-3AD203B41FA5}">
                      <a16:colId xmlns:a16="http://schemas.microsoft.com/office/drawing/2014/main" val="20000"/>
                    </a:ext>
                  </a:extLst>
                </a:gridCol>
              </a:tblGrid>
              <a:tr h="14180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00"/>
                          </a:solidFill>
                          <a:effectLst/>
                          <a:latin typeface="Arial" charset="0"/>
                        </a:rPr>
                        <a:t>By 1933 the banking system in the United States was near collapse. Some banks had made speculative investments in the stock market and were hurt by the crash of 1929. Others failed when depositors, fearing that their bank would go bankrupt, rushed to withdraw their savings. Here, depositors besiege Merchants Bank in Passaic, New Jersey.</a:t>
                      </a:r>
                    </a:p>
                  </a:txBody>
                  <a:tcPr marL="68580" marR="68580" marT="34290" marB="34290"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3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  </a:t>
                      </a:r>
                      <a:endParaRPr kumimoji="0" lang="en-US" sz="900" b="0" i="0" u="none" strike="noStrike" cap="none" normalizeH="0" baseline="0" dirty="0">
                        <a:ln>
                          <a:noFill/>
                        </a:ln>
                        <a:solidFill>
                          <a:schemeClr val="tx1"/>
                        </a:solidFill>
                        <a:effectLst/>
                        <a:latin typeface="Arial" charset="0"/>
                      </a:endParaRPr>
                    </a:p>
                  </a:txBody>
                  <a:tcPr marL="68580" marR="68580" marT="34290" marB="34290"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7414" name="Picture 7" descr="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405" y="4493419"/>
            <a:ext cx="7144"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54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143000"/>
            <a:ext cx="3549254"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5257800" y="2314583"/>
            <a:ext cx="2481263"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350" b="1">
                <a:solidFill>
                  <a:srgbClr val="FFFF00"/>
                </a:solidFill>
                <a:latin typeface="Librarian" pitchFamily="2" charset="0"/>
              </a:rPr>
              <a:t>Panic on Wall Street</a:t>
            </a:r>
            <a:br>
              <a:rPr lang="en-US" altLang="en-US" sz="1350">
                <a:solidFill>
                  <a:srgbClr val="FFFF00"/>
                </a:solidFill>
                <a:latin typeface="Librarian" pitchFamily="2" charset="0"/>
              </a:rPr>
            </a:br>
            <a:r>
              <a:rPr lang="en-US" altLang="en-US" sz="1350">
                <a:solidFill>
                  <a:srgbClr val="FFFF00"/>
                </a:solidFill>
                <a:latin typeface="Librarian" pitchFamily="2" charset="0"/>
              </a:rPr>
              <a:t>People crowd Wall Street after the Stock Market Crash of 1929. Commissioner Whalen dispatched an extra detail of 400 police officers to guard the area. </a:t>
            </a:r>
          </a:p>
        </p:txBody>
      </p:sp>
    </p:spTree>
    <p:extLst>
      <p:ext uri="{BB962C8B-B14F-4D97-AF65-F5344CB8AC3E}">
        <p14:creationId xmlns:p14="http://schemas.microsoft.com/office/powerpoint/2010/main" val="40028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0138" y="1624819"/>
            <a:ext cx="6322100" cy="4627265"/>
          </a:xfrm>
          <a:prstGeom prst="rect">
            <a:avLst/>
          </a:prstGeom>
        </p:spPr>
      </p:pic>
      <p:pic>
        <p:nvPicPr>
          <p:cNvPr id="3" name="Picture 2"/>
          <p:cNvPicPr>
            <a:picLocks noChangeAspect="1"/>
          </p:cNvPicPr>
          <p:nvPr/>
        </p:nvPicPr>
        <p:blipFill>
          <a:blip r:embed="rId3"/>
          <a:stretch>
            <a:fillRect/>
          </a:stretch>
        </p:blipFill>
        <p:spPr>
          <a:xfrm>
            <a:off x="666206" y="638312"/>
            <a:ext cx="8647611" cy="591363"/>
          </a:xfrm>
          <a:prstGeom prst="rect">
            <a:avLst/>
          </a:prstGeom>
        </p:spPr>
      </p:pic>
    </p:spTree>
    <p:extLst>
      <p:ext uri="{BB962C8B-B14F-4D97-AF65-F5344CB8AC3E}">
        <p14:creationId xmlns:p14="http://schemas.microsoft.com/office/powerpoint/2010/main" val="302785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457200" y="961947"/>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b="1" dirty="0">
                <a:solidFill>
                  <a:srgbClr val="FFFF00"/>
                </a:solidFill>
              </a:rPr>
              <a:t>As the Depression worsened, poverty swept across the country. </a:t>
            </a:r>
          </a:p>
        </p:txBody>
      </p:sp>
      <p:sp>
        <p:nvSpPr>
          <p:cNvPr id="20484" name="Text Box 12"/>
          <p:cNvSpPr txBox="1">
            <a:spLocks noChangeArrowheads="1"/>
          </p:cNvSpPr>
          <p:nvPr/>
        </p:nvSpPr>
        <p:spPr bwMode="auto">
          <a:xfrm>
            <a:off x="609600" y="5492844"/>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People lined up for food at soup kitchens run by churches and other charities.</a:t>
            </a:r>
          </a:p>
        </p:txBody>
      </p:sp>
      <p:sp>
        <p:nvSpPr>
          <p:cNvPr id="20485" name="Text Box 12"/>
          <p:cNvSpPr txBox="1">
            <a:spLocks noChangeArrowheads="1"/>
          </p:cNvSpPr>
          <p:nvPr/>
        </p:nvSpPr>
        <p:spPr bwMode="auto">
          <a:xfrm>
            <a:off x="457200" y="3781425"/>
            <a:ext cx="3886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Now, urban Americans struggled to feed their families.</a:t>
            </a:r>
          </a:p>
        </p:txBody>
      </p:sp>
      <p:sp>
        <p:nvSpPr>
          <p:cNvPr id="20486" name="Text Box 12"/>
          <p:cNvSpPr txBox="1">
            <a:spLocks noChangeArrowheads="1"/>
          </p:cNvSpPr>
          <p:nvPr/>
        </p:nvSpPr>
        <p:spPr bwMode="auto">
          <a:xfrm>
            <a:off x="457200" y="2008188"/>
            <a:ext cx="3886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In earlier times, people could rely on their own farms to get by.</a:t>
            </a:r>
          </a:p>
        </p:txBody>
      </p:sp>
      <p:pic>
        <p:nvPicPr>
          <p:cNvPr id="10" name="Picture 9" descr="ch23_img_ahon_se_p079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41148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1"/>
          <p:cNvSpPr>
            <a:spLocks noChangeArrowheads="1"/>
          </p:cNvSpPr>
          <p:nvPr/>
        </p:nvSpPr>
        <p:spPr bwMode="auto">
          <a:xfrm>
            <a:off x="1790700" y="322103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endParaRPr lang="en-US" altLang="en-US"/>
          </a:p>
        </p:txBody>
      </p:sp>
      <p:sp>
        <p:nvSpPr>
          <p:cNvPr id="12" name="AutoShape 11"/>
          <p:cNvSpPr>
            <a:spLocks noChangeArrowheads="1"/>
          </p:cNvSpPr>
          <p:nvPr/>
        </p:nvSpPr>
        <p:spPr bwMode="auto">
          <a:xfrm>
            <a:off x="1790700" y="499427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410546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dissolve">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dissolve">
                                      <p:cBhvr>
                                        <p:cTn id="16" dur="500"/>
                                        <p:tgtEl>
                                          <p:spTgt spid="204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nodeType="afterGroup">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20484"/>
                                        </p:tgtEl>
                                        <p:attrNameLst>
                                          <p:attrName>style.visibility</p:attrName>
                                        </p:attrNameLst>
                                      </p:cBhvr>
                                      <p:to>
                                        <p:strVal val="visible"/>
                                      </p:to>
                                    </p:set>
                                    <p:animEffect transition="in" filter="dissolve">
                                      <p:cBhvr>
                                        <p:cTn id="25" dur="500"/>
                                        <p:tgtEl>
                                          <p:spTgt spid="20484"/>
                                        </p:tgtEl>
                                      </p:cBhvr>
                                    </p:animEffect>
                                  </p:childTnLst>
                                </p:cTn>
                              </p:par>
                            </p:childTnLst>
                          </p:cTn>
                        </p:par>
                        <p:par>
                          <p:cTn id="26" fill="hold" nodeType="afterGroup">
                            <p:stCondLst>
                              <p:cond delay="1500"/>
                            </p:stCondLst>
                            <p:childTnLst>
                              <p:par>
                                <p:cTn id="27" presetID="1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Bottom)">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6"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solidFill>
                  <a:srgbClr val="FFFF00"/>
                </a:solidFill>
              </a:rPr>
              <a:t>Hoover Takes Action</a:t>
            </a:r>
          </a:p>
        </p:txBody>
      </p:sp>
      <p:sp>
        <p:nvSpPr>
          <p:cNvPr id="60419" name="Rectangle 3"/>
          <p:cNvSpPr>
            <a:spLocks noGrp="1" noChangeArrowheads="1"/>
          </p:cNvSpPr>
          <p:nvPr>
            <p:ph type="body" idx="1"/>
          </p:nvPr>
        </p:nvSpPr>
        <p:spPr/>
        <p:txBody>
          <a:bodyPr/>
          <a:lstStyle/>
          <a:p>
            <a:pPr eaLnBrk="1" hangingPunct="1"/>
            <a:r>
              <a:rPr lang="en-US" altLang="en-US" dirty="0">
                <a:solidFill>
                  <a:srgbClr val="FFFF00"/>
                </a:solidFill>
              </a:rPr>
              <a:t>Did not think the gov’t should get directly involved in helping business</a:t>
            </a:r>
          </a:p>
          <a:p>
            <a:pPr lvl="1" eaLnBrk="1" hangingPunct="1"/>
            <a:r>
              <a:rPr lang="en-US" altLang="en-US" dirty="0">
                <a:solidFill>
                  <a:srgbClr val="FFFF00"/>
                </a:solidFill>
              </a:rPr>
              <a:t>Felt business should correct their own problems and end the downslide</a:t>
            </a:r>
          </a:p>
          <a:p>
            <a:pPr lvl="1" eaLnBrk="1" hangingPunct="1"/>
            <a:r>
              <a:rPr lang="en-US" altLang="en-US" dirty="0">
                <a:solidFill>
                  <a:srgbClr val="FFFF00"/>
                </a:solidFill>
              </a:rPr>
              <a:t>Believed it was up to private individuals and institutions to provide aid</a:t>
            </a:r>
          </a:p>
          <a:p>
            <a:pPr lvl="1" eaLnBrk="1" hangingPunct="1"/>
            <a:endParaRPr lang="en-US" altLang="en-US" dirty="0">
              <a:solidFill>
                <a:srgbClr val="FFFF00"/>
              </a:solidFill>
            </a:endParaRPr>
          </a:p>
          <a:p>
            <a:pPr eaLnBrk="1" hangingPunct="1"/>
            <a:r>
              <a:rPr lang="en-US" altLang="en-US" dirty="0">
                <a:solidFill>
                  <a:srgbClr val="FFFF00"/>
                </a:solidFill>
              </a:rPr>
              <a:t>Opposed </a:t>
            </a:r>
            <a:r>
              <a:rPr lang="en-US" altLang="en-US" u="sng" dirty="0">
                <a:solidFill>
                  <a:srgbClr val="FFFF00"/>
                </a:solidFill>
              </a:rPr>
              <a:t>relief </a:t>
            </a:r>
            <a:r>
              <a:rPr lang="en-US" altLang="en-US" dirty="0">
                <a:solidFill>
                  <a:srgbClr val="FFFF00"/>
                </a:solidFill>
              </a:rPr>
              <a:t>programs at first</a:t>
            </a:r>
          </a:p>
          <a:p>
            <a:pPr lvl="1" eaLnBrk="1" hangingPunct="1"/>
            <a:r>
              <a:rPr lang="en-US" altLang="en-US" dirty="0">
                <a:solidFill>
                  <a:srgbClr val="FFFF00"/>
                </a:solidFill>
              </a:rPr>
              <a:t>Relief: giving help to the needy</a:t>
            </a:r>
          </a:p>
          <a:p>
            <a:pPr lvl="1" eaLnBrk="1" hangingPunct="1"/>
            <a:r>
              <a:rPr lang="en-US" altLang="en-US" dirty="0">
                <a:solidFill>
                  <a:srgbClr val="FFFF00"/>
                </a:solidFill>
              </a:rPr>
              <a:t>Urged business to keep workers employed</a:t>
            </a:r>
          </a:p>
          <a:p>
            <a:pPr lvl="1" eaLnBrk="1" hangingPunct="1"/>
            <a:r>
              <a:rPr lang="en-US" altLang="en-US" dirty="0">
                <a:solidFill>
                  <a:srgbClr val="FFFF00"/>
                </a:solidFill>
              </a:rPr>
              <a:t>Called on private charities to help</a:t>
            </a:r>
          </a:p>
          <a:p>
            <a:pPr lvl="1" eaLnBrk="1" hangingPunct="1">
              <a:buFontTx/>
              <a:buNone/>
            </a:pPr>
            <a:endParaRPr lang="en-US" altLang="en-US" dirty="0">
              <a:solidFill>
                <a:srgbClr val="FFFF00"/>
              </a:solidFill>
            </a:endParaRPr>
          </a:p>
        </p:txBody>
      </p:sp>
    </p:spTree>
    <p:extLst>
      <p:ext uri="{BB962C8B-B14F-4D97-AF65-F5344CB8AC3E}">
        <p14:creationId xmlns:p14="http://schemas.microsoft.com/office/powerpoint/2010/main" val="427504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000">
                <a:solidFill>
                  <a:srgbClr val="FFFF00"/>
                </a:solidFill>
              </a:rPr>
              <a:t>Private Charities Do What they Can</a:t>
            </a:r>
          </a:p>
        </p:txBody>
      </p:sp>
      <p:sp>
        <p:nvSpPr>
          <p:cNvPr id="62467" name="Rectangle 3"/>
          <p:cNvSpPr>
            <a:spLocks noGrp="1" noChangeArrowheads="1"/>
          </p:cNvSpPr>
          <p:nvPr>
            <p:ph type="body" idx="1"/>
          </p:nvPr>
        </p:nvSpPr>
        <p:spPr/>
        <p:txBody>
          <a:bodyPr/>
          <a:lstStyle/>
          <a:p>
            <a:pPr eaLnBrk="1" hangingPunct="1"/>
            <a:r>
              <a:rPr lang="en-US" altLang="en-US">
                <a:solidFill>
                  <a:srgbClr val="FFFF00"/>
                </a:solidFill>
              </a:rPr>
              <a:t>Churches, YMCA, other charities open soup kitchens</a:t>
            </a:r>
          </a:p>
          <a:p>
            <a:pPr eaLnBrk="1" hangingPunct="1"/>
            <a:r>
              <a:rPr lang="en-US" altLang="en-US">
                <a:solidFill>
                  <a:srgbClr val="FFFF00"/>
                </a:solidFill>
              </a:rPr>
              <a:t>Ethnic community leaders organize their own relief programs</a:t>
            </a:r>
          </a:p>
        </p:txBody>
      </p:sp>
    </p:spTree>
    <p:extLst>
      <p:ext uri="{BB962C8B-B14F-4D97-AF65-F5344CB8AC3E}">
        <p14:creationId xmlns:p14="http://schemas.microsoft.com/office/powerpoint/2010/main" val="141517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Line 19"/>
          <p:cNvSpPr>
            <a:spLocks noChangeShapeType="1"/>
          </p:cNvSpPr>
          <p:nvPr/>
        </p:nvSpPr>
        <p:spPr bwMode="auto">
          <a:xfrm>
            <a:off x="5410200" y="4191000"/>
            <a:ext cx="841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 name="Line 21"/>
          <p:cNvSpPr>
            <a:spLocks noChangeShapeType="1"/>
          </p:cNvSpPr>
          <p:nvPr/>
        </p:nvSpPr>
        <p:spPr bwMode="auto">
          <a:xfrm flipH="1" flipV="1">
            <a:off x="5181600" y="4648200"/>
            <a:ext cx="609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Oval 10"/>
          <p:cNvSpPr>
            <a:spLocks noChangeArrowheads="1"/>
          </p:cNvSpPr>
          <p:nvPr/>
        </p:nvSpPr>
        <p:spPr bwMode="auto">
          <a:xfrm>
            <a:off x="3676650" y="3505200"/>
            <a:ext cx="1752600" cy="13716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round/>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sz="2000" dirty="0"/>
              <a:t>Great</a:t>
            </a:r>
          </a:p>
          <a:p>
            <a:pPr algn="ctr" eaLnBrk="1" hangingPunct="1"/>
            <a:r>
              <a:rPr lang="en-US" altLang="en-US" sz="2000" dirty="0"/>
              <a:t>Depression</a:t>
            </a:r>
          </a:p>
        </p:txBody>
      </p:sp>
      <p:sp>
        <p:nvSpPr>
          <p:cNvPr id="13317" name="Rectangle 12"/>
          <p:cNvSpPr>
            <a:spLocks noChangeArrowheads="1"/>
          </p:cNvSpPr>
          <p:nvPr/>
        </p:nvSpPr>
        <p:spPr bwMode="auto">
          <a:xfrm>
            <a:off x="762000" y="3886200"/>
            <a:ext cx="2209800" cy="609600"/>
          </a:xfrm>
          <a:prstGeom prst="ellipse">
            <a:avLst/>
          </a:prstGeom>
          <a:solidFill>
            <a:schemeClr val="accent1"/>
          </a:solidFill>
          <a:ln w="19050">
            <a:solidFill>
              <a:schemeClr val="tx1"/>
            </a:solidFill>
            <a:miter lim="800000"/>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sz="2000"/>
              <a:t>Overproduction</a:t>
            </a:r>
          </a:p>
        </p:txBody>
      </p:sp>
      <p:sp>
        <p:nvSpPr>
          <p:cNvPr id="13318" name="Rectangle 13"/>
          <p:cNvSpPr>
            <a:spLocks noChangeArrowheads="1"/>
          </p:cNvSpPr>
          <p:nvPr/>
        </p:nvSpPr>
        <p:spPr bwMode="auto">
          <a:xfrm>
            <a:off x="1726531" y="5219700"/>
            <a:ext cx="2209800" cy="609600"/>
          </a:xfrm>
          <a:prstGeom prst="ellipse">
            <a:avLst/>
          </a:prstGeom>
          <a:solidFill>
            <a:schemeClr val="accent1"/>
          </a:solidFill>
          <a:ln w="19050">
            <a:solidFill>
              <a:schemeClr val="tx1"/>
            </a:solidFill>
            <a:miter lim="800000"/>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sz="2000"/>
              <a:t>Banking crisis</a:t>
            </a:r>
          </a:p>
        </p:txBody>
      </p:sp>
      <p:sp>
        <p:nvSpPr>
          <p:cNvPr id="13319" name="Rectangle 14"/>
          <p:cNvSpPr>
            <a:spLocks noChangeArrowheads="1"/>
          </p:cNvSpPr>
          <p:nvPr/>
        </p:nvSpPr>
        <p:spPr bwMode="auto">
          <a:xfrm>
            <a:off x="6096000" y="3886200"/>
            <a:ext cx="2362200" cy="609600"/>
          </a:xfrm>
          <a:prstGeom prst="ellipse">
            <a:avLst/>
          </a:prstGeom>
          <a:solidFill>
            <a:schemeClr val="accent1"/>
          </a:solidFill>
          <a:ln w="19050">
            <a:solidFill>
              <a:schemeClr val="tx1"/>
            </a:solidFill>
            <a:miter lim="800000"/>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sz="2000"/>
              <a:t>Business failures</a:t>
            </a:r>
          </a:p>
        </p:txBody>
      </p:sp>
      <p:sp>
        <p:nvSpPr>
          <p:cNvPr id="13320" name="Rectangle 15"/>
          <p:cNvSpPr>
            <a:spLocks noChangeArrowheads="1"/>
          </p:cNvSpPr>
          <p:nvPr/>
        </p:nvSpPr>
        <p:spPr bwMode="auto">
          <a:xfrm>
            <a:off x="5410200" y="5257800"/>
            <a:ext cx="2209800" cy="609600"/>
          </a:xfrm>
          <a:prstGeom prst="ellipse">
            <a:avLst/>
          </a:prstGeom>
          <a:solidFill>
            <a:schemeClr val="accent1"/>
          </a:solidFill>
          <a:ln w="19050">
            <a:solidFill>
              <a:schemeClr val="tx1"/>
            </a:solidFill>
            <a:miter lim="800000"/>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sz="2000"/>
              <a:t>Unemployment</a:t>
            </a:r>
          </a:p>
        </p:txBody>
      </p:sp>
      <p:sp>
        <p:nvSpPr>
          <p:cNvPr id="13321" name="Rectangle 16"/>
          <p:cNvSpPr>
            <a:spLocks noChangeArrowheads="1"/>
          </p:cNvSpPr>
          <p:nvPr/>
        </p:nvSpPr>
        <p:spPr bwMode="auto">
          <a:xfrm>
            <a:off x="3181350" y="2343150"/>
            <a:ext cx="2743200" cy="609600"/>
          </a:xfrm>
          <a:prstGeom prst="ellipse">
            <a:avLst/>
          </a:prstGeom>
          <a:solidFill>
            <a:schemeClr val="accent1"/>
          </a:solidFill>
          <a:ln w="19050">
            <a:solidFill>
              <a:schemeClr val="tx1"/>
            </a:solidFill>
            <a:miter lim="800000"/>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sz="2000"/>
              <a:t>Stock market crash</a:t>
            </a:r>
          </a:p>
        </p:txBody>
      </p:sp>
      <p:sp>
        <p:nvSpPr>
          <p:cNvPr id="13322" name="Line 17"/>
          <p:cNvSpPr>
            <a:spLocks noChangeShapeType="1"/>
          </p:cNvSpPr>
          <p:nvPr/>
        </p:nvSpPr>
        <p:spPr bwMode="auto">
          <a:xfrm>
            <a:off x="5448300" y="34290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18"/>
          <p:cNvSpPr>
            <a:spLocks noChangeShapeType="1"/>
          </p:cNvSpPr>
          <p:nvPr/>
        </p:nvSpPr>
        <p:spPr bwMode="auto">
          <a:xfrm>
            <a:off x="2857500" y="4191000"/>
            <a:ext cx="838200" cy="0"/>
          </a:xfrm>
          <a:prstGeom prst="line">
            <a:avLst/>
          </a:prstGeom>
          <a:ln>
            <a:headEnd/>
            <a:tailEn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3325" name="Line 20"/>
          <p:cNvSpPr>
            <a:spLocks noChangeShapeType="1"/>
          </p:cNvSpPr>
          <p:nvPr/>
        </p:nvSpPr>
        <p:spPr bwMode="auto">
          <a:xfrm flipV="1">
            <a:off x="964531" y="4953000"/>
            <a:ext cx="5334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 name="Straight Connector 2"/>
          <p:cNvCxnSpPr>
            <a:stCxn id="13321" idx="4"/>
            <a:endCxn id="11269" idx="0"/>
          </p:cNvCxnSpPr>
          <p:nvPr/>
        </p:nvCxnSpPr>
        <p:spPr>
          <a:xfrm>
            <a:off x="4552950" y="2952750"/>
            <a:ext cx="0"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a:stCxn id="13318" idx="7"/>
          </p:cNvCxnSpPr>
          <p:nvPr/>
        </p:nvCxnSpPr>
        <p:spPr>
          <a:xfrm flipV="1">
            <a:off x="3612713" y="4775014"/>
            <a:ext cx="518257" cy="533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1269" idx="5"/>
            <a:endCxn id="13320" idx="1"/>
          </p:cNvCxnSpPr>
          <p:nvPr/>
        </p:nvCxnSpPr>
        <p:spPr>
          <a:xfrm>
            <a:off x="5172588" y="4675934"/>
            <a:ext cx="561230" cy="671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3324" idx="0"/>
            <a:endCxn id="13319" idx="2"/>
          </p:cNvCxnSpPr>
          <p:nvPr/>
        </p:nvCxnSpPr>
        <p:spPr>
          <a:xfrm>
            <a:off x="5410200" y="4191000"/>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5"/>
          <p:cNvSpPr txBox="1">
            <a:spLocks noChangeArrowheads="1"/>
          </p:cNvSpPr>
          <p:nvPr/>
        </p:nvSpPr>
        <p:spPr>
          <a:xfrm>
            <a:off x="165100" y="767976"/>
            <a:ext cx="8851900" cy="11430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r>
              <a:rPr lang="en-US" altLang="en-US" sz="3600" kern="0" dirty="0">
                <a:solidFill>
                  <a:srgbClr val="FFFF00"/>
                </a:solidFill>
              </a:rPr>
              <a:t>Warning Signs of an Economy in Trouble</a:t>
            </a:r>
          </a:p>
        </p:txBody>
      </p:sp>
    </p:spTree>
    <p:extLst>
      <p:ext uri="{BB962C8B-B14F-4D97-AF65-F5344CB8AC3E}">
        <p14:creationId xmlns:p14="http://schemas.microsoft.com/office/powerpoint/2010/main" val="1915041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ipe(down)">
                                      <p:cBhvr>
                                        <p:cTn id="7" dur="500"/>
                                        <p:tgtEl>
                                          <p:spTgt spid="1332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321"/>
                                        </p:tgtEl>
                                        <p:attrNameLst>
                                          <p:attrName>style.visibility</p:attrName>
                                        </p:attrNameLst>
                                      </p:cBhvr>
                                      <p:to>
                                        <p:strVal val="visible"/>
                                      </p:to>
                                    </p:set>
                                    <p:animEffect transition="in" filter="wipe(down)">
                                      <p:cBhvr>
                                        <p:cTn id="11" dur="500"/>
                                        <p:tgtEl>
                                          <p:spTgt spid="133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13323"/>
                                        </p:tgtEl>
                                        <p:attrNameLst>
                                          <p:attrName>style.visibility</p:attrName>
                                        </p:attrNameLst>
                                      </p:cBhvr>
                                      <p:to>
                                        <p:strVal val="visible"/>
                                      </p:to>
                                    </p:set>
                                    <p:animEffect transition="in" filter="wipe(right)">
                                      <p:cBhvr>
                                        <p:cTn id="16" dur="500"/>
                                        <p:tgtEl>
                                          <p:spTgt spid="13323"/>
                                        </p:tgtEl>
                                      </p:cBhvr>
                                    </p:animEffect>
                                  </p:childTnLst>
                                </p:cTn>
                              </p:par>
                            </p:childTnLst>
                          </p:cTn>
                        </p:par>
                        <p:par>
                          <p:cTn id="17" fill="hold" nodeType="afterGroup">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wipe(right)">
                                      <p:cBhvr>
                                        <p:cTn id="20" dur="500"/>
                                        <p:tgtEl>
                                          <p:spTgt spid="133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wipe(up)">
                                      <p:cBhvr>
                                        <p:cTn id="25" dur="500"/>
                                        <p:tgtEl>
                                          <p:spTgt spid="13325"/>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3318"/>
                                        </p:tgtEl>
                                        <p:attrNameLst>
                                          <p:attrName>style.visibility</p:attrName>
                                        </p:attrNameLst>
                                      </p:cBhvr>
                                      <p:to>
                                        <p:strVal val="visible"/>
                                      </p:to>
                                    </p:set>
                                    <p:animEffect transition="in" filter="wipe(up)">
                                      <p:cBhvr>
                                        <p:cTn id="29" dur="500"/>
                                        <p:tgtEl>
                                          <p:spTgt spid="133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3314"/>
                                        </p:tgtEl>
                                        <p:attrNameLst>
                                          <p:attrName>style.visibility</p:attrName>
                                        </p:attrNameLst>
                                      </p:cBhvr>
                                      <p:to>
                                        <p:strVal val="visible"/>
                                      </p:to>
                                    </p:set>
                                    <p:animEffect transition="in" filter="wipe(up)">
                                      <p:cBhvr>
                                        <p:cTn id="34" dur="500"/>
                                        <p:tgtEl>
                                          <p:spTgt spid="13314"/>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3320"/>
                                        </p:tgtEl>
                                        <p:attrNameLst>
                                          <p:attrName>style.visibility</p:attrName>
                                        </p:attrNameLst>
                                      </p:cBhvr>
                                      <p:to>
                                        <p:strVal val="visible"/>
                                      </p:to>
                                    </p:set>
                                    <p:animEffect transition="in" filter="wipe(up)">
                                      <p:cBhvr>
                                        <p:cTn id="38" dur="500"/>
                                        <p:tgtEl>
                                          <p:spTgt spid="133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3324"/>
                                        </p:tgtEl>
                                        <p:attrNameLst>
                                          <p:attrName>style.visibility</p:attrName>
                                        </p:attrNameLst>
                                      </p:cBhvr>
                                      <p:to>
                                        <p:strVal val="visible"/>
                                      </p:to>
                                    </p:set>
                                    <p:animEffect transition="in" filter="wipe(left)">
                                      <p:cBhvr>
                                        <p:cTn id="43" dur="500"/>
                                        <p:tgtEl>
                                          <p:spTgt spid="13324"/>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3319"/>
                                        </p:tgtEl>
                                        <p:attrNameLst>
                                          <p:attrName>style.visibility</p:attrName>
                                        </p:attrNameLst>
                                      </p:cBhvr>
                                      <p:to>
                                        <p:strVal val="visible"/>
                                      </p:to>
                                    </p:set>
                                    <p:animEffect transition="in" filter="wipe(left)">
                                      <p:cBhvr>
                                        <p:cTn id="4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14451"/>
            <a:ext cx="5143500" cy="377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5"/>
          <p:cNvSpPr>
            <a:spLocks noChangeArrowheads="1"/>
          </p:cNvSpPr>
          <p:nvPr/>
        </p:nvSpPr>
        <p:spPr bwMode="auto">
          <a:xfrm>
            <a:off x="1485900" y="5132376"/>
            <a:ext cx="63436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1050" b="1">
                <a:solidFill>
                  <a:srgbClr val="FFFF00"/>
                </a:solidFill>
              </a:rPr>
              <a:t>Young boys waiting in kitchen of city mission for soup which is given out nightly. Dubuque, Iowa. Photographer: John Vachon. For millions, soup kitchens offered the only food they would eat.</a:t>
            </a:r>
            <a:r>
              <a:rPr lang="en-US" altLang="en-US" sz="1050">
                <a:solidFill>
                  <a:srgbClr val="FFFF00"/>
                </a:solidFill>
              </a:rPr>
              <a:t> </a:t>
            </a:r>
          </a:p>
        </p:txBody>
      </p:sp>
    </p:spTree>
    <p:extLst>
      <p:ext uri="{BB962C8B-B14F-4D97-AF65-F5344CB8AC3E}">
        <p14:creationId xmlns:p14="http://schemas.microsoft.com/office/powerpoint/2010/main" val="269583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427" y="507292"/>
            <a:ext cx="6489320" cy="568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2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25155"/>
            <a:ext cx="5086350" cy="435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70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028701"/>
            <a:ext cx="5486400" cy="484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2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solidFill>
                  <a:srgbClr val="FFFF00"/>
                </a:solidFill>
              </a:rPr>
              <a:t>Government Programs</a:t>
            </a:r>
          </a:p>
        </p:txBody>
      </p:sp>
      <p:sp>
        <p:nvSpPr>
          <p:cNvPr id="72707" name="Rectangle 3"/>
          <p:cNvSpPr>
            <a:spLocks noGrp="1" noChangeArrowheads="1"/>
          </p:cNvSpPr>
          <p:nvPr>
            <p:ph type="body" idx="1"/>
          </p:nvPr>
        </p:nvSpPr>
        <p:spPr/>
        <p:txBody>
          <a:bodyPr/>
          <a:lstStyle/>
          <a:p>
            <a:pPr eaLnBrk="1" hangingPunct="1">
              <a:lnSpc>
                <a:spcPct val="90000"/>
              </a:lnSpc>
            </a:pPr>
            <a:r>
              <a:rPr lang="en-US" altLang="en-US" dirty="0">
                <a:solidFill>
                  <a:srgbClr val="FFFF00"/>
                </a:solidFill>
              </a:rPr>
              <a:t>The need overwhelmed private charities. Hoover realizes the gov’t must step in.</a:t>
            </a:r>
          </a:p>
          <a:p>
            <a:pPr lvl="1" eaLnBrk="1" hangingPunct="1">
              <a:lnSpc>
                <a:spcPct val="90000"/>
              </a:lnSpc>
            </a:pPr>
            <a:r>
              <a:rPr lang="en-US" altLang="en-US" u="sng" dirty="0">
                <a:solidFill>
                  <a:srgbClr val="FFFF00"/>
                </a:solidFill>
              </a:rPr>
              <a:t>Reconstruction Finance Corporation</a:t>
            </a:r>
            <a:r>
              <a:rPr lang="en-US" altLang="en-US" dirty="0">
                <a:solidFill>
                  <a:srgbClr val="FFFF00"/>
                </a:solidFill>
              </a:rPr>
              <a:t>: (RFC) loaned money financial institutions such as banks and farm mortgage companies in order to keep them in business</a:t>
            </a:r>
          </a:p>
          <a:p>
            <a:pPr marL="342900" lvl="1" indent="0" eaLnBrk="1" hangingPunct="1">
              <a:lnSpc>
                <a:spcPct val="90000"/>
              </a:lnSpc>
              <a:buNone/>
            </a:pPr>
            <a:endParaRPr lang="en-US" altLang="en-US" dirty="0">
              <a:solidFill>
                <a:srgbClr val="FFFF00"/>
              </a:solidFill>
            </a:endParaRPr>
          </a:p>
          <a:p>
            <a:pPr lvl="1" eaLnBrk="1" hangingPunct="1">
              <a:lnSpc>
                <a:spcPct val="90000"/>
              </a:lnSpc>
            </a:pPr>
            <a:r>
              <a:rPr lang="en-US" altLang="en-US" dirty="0">
                <a:solidFill>
                  <a:srgbClr val="FFFF00"/>
                </a:solidFill>
              </a:rPr>
              <a:t>Gave money to local governments for </a:t>
            </a:r>
            <a:r>
              <a:rPr lang="en-US" altLang="en-US" u="sng" dirty="0">
                <a:solidFill>
                  <a:srgbClr val="FFFF00"/>
                </a:solidFill>
              </a:rPr>
              <a:t>public works programs</a:t>
            </a:r>
            <a:r>
              <a:rPr lang="en-US" altLang="en-US" dirty="0">
                <a:solidFill>
                  <a:srgbClr val="FFFF00"/>
                </a:solidFill>
              </a:rPr>
              <a:t>: the gov’t hires workers to construct public buildings, dams and highways.</a:t>
            </a:r>
          </a:p>
          <a:p>
            <a:pPr marL="342900" lvl="1" indent="0" eaLnBrk="1" hangingPunct="1">
              <a:lnSpc>
                <a:spcPct val="90000"/>
              </a:lnSpc>
              <a:buNone/>
            </a:pPr>
            <a:endParaRPr lang="en-US" altLang="en-US" dirty="0">
              <a:solidFill>
                <a:srgbClr val="FFFF00"/>
              </a:solidFill>
            </a:endParaRPr>
          </a:p>
          <a:p>
            <a:pPr lvl="1" eaLnBrk="1" hangingPunct="1">
              <a:lnSpc>
                <a:spcPct val="90000"/>
              </a:lnSpc>
            </a:pPr>
            <a:r>
              <a:rPr lang="en-US" altLang="en-US" dirty="0">
                <a:solidFill>
                  <a:srgbClr val="FFFF00"/>
                </a:solidFill>
              </a:rPr>
              <a:t>Although he did more than any other president had done, it was too little too late.</a:t>
            </a:r>
            <a:endParaRPr lang="en-US" altLang="en-US" u="sng" dirty="0">
              <a:solidFill>
                <a:srgbClr val="FFFF00"/>
              </a:solidFill>
            </a:endParaRPr>
          </a:p>
        </p:txBody>
      </p:sp>
    </p:spTree>
    <p:extLst>
      <p:ext uri="{BB962C8B-B14F-4D97-AF65-F5344CB8AC3E}">
        <p14:creationId xmlns:p14="http://schemas.microsoft.com/office/powerpoint/2010/main" val="3000636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title"/>
          </p:nvPr>
        </p:nvSpPr>
        <p:spPr/>
        <p:txBody>
          <a:bodyPr/>
          <a:lstStyle/>
          <a:p>
            <a:pPr eaLnBrk="1" hangingPunct="1"/>
            <a:r>
              <a:rPr lang="en-US" altLang="en-US">
                <a:solidFill>
                  <a:srgbClr val="FFFF00"/>
                </a:solidFill>
              </a:rPr>
              <a:t>“Hoovervilles”</a:t>
            </a:r>
          </a:p>
        </p:txBody>
      </p:sp>
      <p:pic>
        <p:nvPicPr>
          <p:cNvPr id="74755"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914900" y="1828801"/>
            <a:ext cx="2914650" cy="2299097"/>
          </a:xfrm>
          <a:noFill/>
          <a:ln>
            <a:solidFill>
              <a:schemeClr val="accent1"/>
            </a:solidFill>
            <a:miter lim="800000"/>
            <a:headEnd/>
            <a:tailEnd/>
          </a:ln>
        </p:spPr>
      </p:pic>
      <p:pic>
        <p:nvPicPr>
          <p:cNvPr id="74756"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43051" y="3257551"/>
            <a:ext cx="3775472" cy="2584847"/>
          </a:xfrm>
          <a:noFill/>
          <a:ln>
            <a:solidFill>
              <a:schemeClr val="accent1"/>
            </a:solidFill>
            <a:miter lim="800000"/>
            <a:headEnd/>
            <a:tailEnd/>
          </a:ln>
        </p:spPr>
      </p:pic>
    </p:spTree>
    <p:extLst>
      <p:ext uri="{BB962C8B-B14F-4D97-AF65-F5344CB8AC3E}">
        <p14:creationId xmlns:p14="http://schemas.microsoft.com/office/powerpoint/2010/main" val="258771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472805"/>
            <a:ext cx="4972050" cy="386834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3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pPr eaLnBrk="1" hangingPunct="1"/>
            <a:r>
              <a:rPr lang="en-US" altLang="en-US">
                <a:solidFill>
                  <a:srgbClr val="FFFF00"/>
                </a:solidFill>
              </a:rPr>
              <a:t>“Hoover Blankets”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5932" y="3316178"/>
            <a:ext cx="3810000" cy="253365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425" y="1920479"/>
            <a:ext cx="3702676" cy="2743200"/>
          </a:xfrm>
          <a:prstGeom prst="rect">
            <a:avLst/>
          </a:prstGeom>
        </p:spPr>
      </p:pic>
      <p:sp>
        <p:nvSpPr>
          <p:cNvPr id="5" name="TextBox 4"/>
          <p:cNvSpPr txBox="1"/>
          <p:nvPr/>
        </p:nvSpPr>
        <p:spPr>
          <a:xfrm>
            <a:off x="5543550" y="4914900"/>
            <a:ext cx="2000250" cy="415498"/>
          </a:xfrm>
          <a:prstGeom prst="rect">
            <a:avLst/>
          </a:prstGeom>
          <a:noFill/>
        </p:spPr>
        <p:txBody>
          <a:bodyPr wrap="square" rtlCol="0">
            <a:spAutoFit/>
          </a:bodyPr>
          <a:lstStyle/>
          <a:p>
            <a:pPr eaLnBrk="0" fontAlgn="base" hangingPunct="0">
              <a:spcBef>
                <a:spcPct val="0"/>
              </a:spcBef>
              <a:spcAft>
                <a:spcPct val="0"/>
              </a:spcAft>
            </a:pPr>
            <a:r>
              <a:rPr lang="en-US" sz="1050" dirty="0">
                <a:solidFill>
                  <a:srgbClr val="FFFFFF"/>
                </a:solidFill>
              </a:rPr>
              <a:t>(Which picture is from the Great Depression?)</a:t>
            </a:r>
          </a:p>
        </p:txBody>
      </p:sp>
    </p:spTree>
    <p:extLst>
      <p:ext uri="{BB962C8B-B14F-4D97-AF65-F5344CB8AC3E}">
        <p14:creationId xmlns:p14="http://schemas.microsoft.com/office/powerpoint/2010/main" val="2472266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832" y="806115"/>
            <a:ext cx="8001000" cy="5036784"/>
          </a:xfrm>
        </p:spPr>
        <p:txBody>
          <a:bodyPr/>
          <a:lstStyle/>
          <a:p>
            <a:pPr marL="0" indent="0" algn="ctr">
              <a:buNone/>
            </a:pPr>
            <a:r>
              <a:rPr lang="en-US" sz="3200" dirty="0">
                <a:solidFill>
                  <a:srgbClr val="FFFF00"/>
                </a:solidFill>
              </a:rPr>
              <a:t>Hoover was blamed for everything!</a:t>
            </a:r>
          </a:p>
          <a:p>
            <a:pPr marL="0" indent="0" algn="ctr">
              <a:buNone/>
            </a:pPr>
            <a:r>
              <a:rPr lang="en-US" sz="1350" dirty="0">
                <a:solidFill>
                  <a:srgbClr val="FFFF00"/>
                </a:solidFill>
              </a:rPr>
              <a:t>(Was that fair?)</a:t>
            </a:r>
          </a:p>
          <a:p>
            <a:pPr marL="0" indent="0" algn="ctr">
              <a:buNone/>
            </a:pPr>
            <a:endParaRPr lang="en-US" sz="1800" dirty="0">
              <a:solidFill>
                <a:srgbClr val="FFFF00"/>
              </a:solidFill>
            </a:endParaRPr>
          </a:p>
          <a:p>
            <a:pPr marL="0" indent="0" algn="ctr">
              <a:buNone/>
            </a:pPr>
            <a:r>
              <a:rPr lang="en-US" sz="2000" dirty="0" err="1">
                <a:solidFill>
                  <a:srgbClr val="FFFF00"/>
                </a:solidFill>
              </a:rPr>
              <a:t>Hoovervilles</a:t>
            </a:r>
            <a:r>
              <a:rPr lang="en-US" sz="2000" dirty="0">
                <a:solidFill>
                  <a:srgbClr val="FFFF00"/>
                </a:solidFill>
              </a:rPr>
              <a:t> = shantytowns</a:t>
            </a:r>
          </a:p>
          <a:p>
            <a:pPr marL="0" indent="0" algn="ctr">
              <a:buNone/>
            </a:pPr>
            <a:r>
              <a:rPr lang="en-US" sz="2000" dirty="0">
                <a:solidFill>
                  <a:srgbClr val="FFFF00"/>
                </a:solidFill>
              </a:rPr>
              <a:t>Hoover blankets = newspapers</a:t>
            </a:r>
          </a:p>
          <a:p>
            <a:pPr marL="0" indent="0" algn="ctr">
              <a:buNone/>
            </a:pPr>
            <a:r>
              <a:rPr lang="en-US" sz="2000" dirty="0">
                <a:solidFill>
                  <a:srgbClr val="FFFF00"/>
                </a:solidFill>
              </a:rPr>
              <a:t>Hoover flags = pockets pulled inside out </a:t>
            </a:r>
          </a:p>
          <a:p>
            <a:pPr marL="0" indent="0" algn="ctr">
              <a:buNone/>
            </a:pPr>
            <a:r>
              <a:rPr lang="en-US" sz="2000" dirty="0">
                <a:solidFill>
                  <a:srgbClr val="FFFF00"/>
                </a:solidFill>
              </a:rPr>
              <a:t>(no money!)</a:t>
            </a:r>
          </a:p>
          <a:p>
            <a:pPr marL="0" indent="0" algn="ctr">
              <a:buNone/>
            </a:pPr>
            <a:r>
              <a:rPr lang="en-US" sz="2000" dirty="0">
                <a:solidFill>
                  <a:srgbClr val="FFFF00"/>
                </a:solidFill>
              </a:rPr>
              <a:t>Hoover tourists = young people traveling the country by rail</a:t>
            </a:r>
          </a:p>
          <a:p>
            <a:pPr marL="0" indent="0" algn="ctr">
              <a:buNone/>
            </a:pPr>
            <a:r>
              <a:rPr lang="en-US" sz="2000" dirty="0">
                <a:solidFill>
                  <a:srgbClr val="FFFF00"/>
                </a:solidFill>
              </a:rPr>
              <a:t>Hoover leather = cardboard used to line shoes with holes in the soles</a:t>
            </a:r>
          </a:p>
          <a:p>
            <a:pPr marL="0" indent="0" algn="ctr">
              <a:buNone/>
            </a:pPr>
            <a:r>
              <a:rPr lang="en-US" sz="2000" dirty="0">
                <a:solidFill>
                  <a:srgbClr val="FFFF00"/>
                </a:solidFill>
              </a:rPr>
              <a:t>Hoover wagon = cars pulled by horses</a:t>
            </a:r>
          </a:p>
          <a:p>
            <a:pPr marL="0" indent="0" algn="ctr">
              <a:buNone/>
            </a:pPr>
            <a:r>
              <a:rPr lang="en-US" sz="2000" dirty="0">
                <a:solidFill>
                  <a:srgbClr val="FFFF00"/>
                </a:solidFill>
              </a:rPr>
              <a:t>Hoover hogs = wild rabbits that country people caught for food</a:t>
            </a:r>
          </a:p>
        </p:txBody>
      </p:sp>
    </p:spTree>
    <p:extLst>
      <p:ext uri="{BB962C8B-B14F-4D97-AF65-F5344CB8AC3E}">
        <p14:creationId xmlns:p14="http://schemas.microsoft.com/office/powerpoint/2010/main" val="350736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6"/>
          <p:cNvSpPr>
            <a:spLocks noGrp="1" noChangeArrowheads="1"/>
          </p:cNvSpPr>
          <p:nvPr>
            <p:ph type="body" idx="1"/>
          </p:nvPr>
        </p:nvSpPr>
        <p:spPr>
          <a:xfrm>
            <a:off x="457200" y="2548606"/>
            <a:ext cx="8229600" cy="3407026"/>
          </a:xfrm>
        </p:spPr>
        <p:txBody>
          <a:bodyPr/>
          <a:lstStyle/>
          <a:p>
            <a:pPr eaLnBrk="1" hangingPunct="1"/>
            <a:r>
              <a:rPr lang="en-US" altLang="en-US" dirty="0">
                <a:solidFill>
                  <a:srgbClr val="FFFF00"/>
                </a:solidFill>
              </a:rPr>
              <a:t>WWI veterans had been promised a </a:t>
            </a:r>
            <a:r>
              <a:rPr lang="en-US" altLang="en-US" u="sng" dirty="0">
                <a:solidFill>
                  <a:srgbClr val="FFFF00"/>
                </a:solidFill>
              </a:rPr>
              <a:t>bonus</a:t>
            </a:r>
            <a:r>
              <a:rPr lang="en-US" altLang="en-US" dirty="0">
                <a:solidFill>
                  <a:srgbClr val="FFFF00"/>
                </a:solidFill>
              </a:rPr>
              <a:t> (sum of money) in 1945.</a:t>
            </a:r>
          </a:p>
          <a:p>
            <a:pPr eaLnBrk="1" hangingPunct="1"/>
            <a:r>
              <a:rPr lang="en-US" altLang="en-US" dirty="0">
                <a:solidFill>
                  <a:srgbClr val="FFFF00"/>
                </a:solidFill>
              </a:rPr>
              <a:t>20,000 jobless vets march on Washington in 1932.</a:t>
            </a:r>
          </a:p>
          <a:p>
            <a:pPr lvl="1" eaLnBrk="1" hangingPunct="1"/>
            <a:r>
              <a:rPr lang="en-US" altLang="en-US" dirty="0">
                <a:solidFill>
                  <a:srgbClr val="FFFF00"/>
                </a:solidFill>
              </a:rPr>
              <a:t>Some brought their wives and children</a:t>
            </a:r>
          </a:p>
          <a:p>
            <a:pPr lvl="1" eaLnBrk="1" hangingPunct="1"/>
            <a:r>
              <a:rPr lang="en-US" altLang="en-US" dirty="0">
                <a:solidFill>
                  <a:srgbClr val="FFFF00"/>
                </a:solidFill>
              </a:rPr>
              <a:t>Camped along the Potomac for two months.</a:t>
            </a:r>
          </a:p>
          <a:p>
            <a:pPr eaLnBrk="1" hangingPunct="1"/>
            <a:r>
              <a:rPr lang="en-US" altLang="en-US" dirty="0">
                <a:solidFill>
                  <a:srgbClr val="FFFF00"/>
                </a:solidFill>
              </a:rPr>
              <a:t>The Senate rejected a bill to pay them the bonus early. Most of the veterans head home, but 2000 remain.</a:t>
            </a:r>
          </a:p>
          <a:p>
            <a:pPr marL="342900" lvl="1" indent="0" eaLnBrk="1" hangingPunct="1">
              <a:buNone/>
            </a:pPr>
            <a:endParaRPr lang="en-US" altLang="en-US" dirty="0">
              <a:solidFill>
                <a:srgbClr val="FFFF00"/>
              </a:solidFill>
            </a:endParaRPr>
          </a:p>
          <a:p>
            <a:pPr lvl="1" eaLnBrk="1" hangingPunct="1">
              <a:buFontTx/>
              <a:buNone/>
            </a:pPr>
            <a:endParaRPr lang="en-US" altLang="en-US" dirty="0">
              <a:solidFill>
                <a:srgbClr val="FFFF00"/>
              </a:solidFill>
            </a:endParaRPr>
          </a:p>
        </p:txBody>
      </p:sp>
      <p:sp>
        <p:nvSpPr>
          <p:cNvPr id="6" name="TextBox 5"/>
          <p:cNvSpPr txBox="1"/>
          <p:nvPr/>
        </p:nvSpPr>
        <p:spPr>
          <a:xfrm>
            <a:off x="0" y="589546"/>
            <a:ext cx="9144000" cy="830997"/>
          </a:xfrm>
          <a:prstGeom prst="rect">
            <a:avLst/>
          </a:prstGeom>
          <a:noFill/>
        </p:spPr>
        <p:txBody>
          <a:bodyPr wrap="square" rtlCol="0">
            <a:spAutoFit/>
          </a:bodyPr>
          <a:lstStyle/>
          <a:p>
            <a:pPr algn="ctr"/>
            <a:r>
              <a:rPr lang="en-US" sz="4800" dirty="0">
                <a:solidFill>
                  <a:srgbClr val="FFFF00"/>
                </a:solidFill>
              </a:rPr>
              <a:t>Hoover’s Reaction</a:t>
            </a:r>
          </a:p>
        </p:txBody>
      </p:sp>
      <p:sp>
        <p:nvSpPr>
          <p:cNvPr id="4" name="TextBox 3"/>
          <p:cNvSpPr txBox="1"/>
          <p:nvPr/>
        </p:nvSpPr>
        <p:spPr>
          <a:xfrm>
            <a:off x="0" y="1588169"/>
            <a:ext cx="9144000" cy="523220"/>
          </a:xfrm>
          <a:prstGeom prst="rect">
            <a:avLst/>
          </a:prstGeom>
          <a:noFill/>
        </p:spPr>
        <p:txBody>
          <a:bodyPr wrap="square" rtlCol="0">
            <a:spAutoFit/>
          </a:bodyPr>
          <a:lstStyle/>
          <a:p>
            <a:pPr algn="ctr"/>
            <a:r>
              <a:rPr lang="en-US" sz="2800" dirty="0">
                <a:solidFill>
                  <a:srgbClr val="FFFF00"/>
                </a:solidFill>
              </a:rPr>
              <a:t>The Bonus Army</a:t>
            </a:r>
          </a:p>
        </p:txBody>
      </p:sp>
    </p:spTree>
    <p:extLst>
      <p:ext uri="{BB962C8B-B14F-4D97-AF65-F5344CB8AC3E}">
        <p14:creationId xmlns:p14="http://schemas.microsoft.com/office/powerpoint/2010/main" val="423322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en-US" altLang="en-US" sz="3200" dirty="0">
                <a:solidFill>
                  <a:srgbClr val="FFFF00"/>
                </a:solidFill>
              </a:rPr>
              <a:t>Warning Signs of an Economy in Trouble</a:t>
            </a:r>
          </a:p>
        </p:txBody>
      </p:sp>
      <p:sp>
        <p:nvSpPr>
          <p:cNvPr id="5123" name="Rectangle 6"/>
          <p:cNvSpPr>
            <a:spLocks noGrp="1" noChangeArrowheads="1"/>
          </p:cNvSpPr>
          <p:nvPr>
            <p:ph type="body" idx="1"/>
          </p:nvPr>
        </p:nvSpPr>
        <p:spPr>
          <a:xfrm>
            <a:off x="457200" y="1417638"/>
            <a:ext cx="8229600" cy="4525963"/>
          </a:xfrm>
        </p:spPr>
        <p:txBody>
          <a:bodyPr/>
          <a:lstStyle/>
          <a:p>
            <a:pPr eaLnBrk="1" hangingPunct="1"/>
            <a:r>
              <a:rPr lang="en-US" altLang="en-US" dirty="0">
                <a:solidFill>
                  <a:srgbClr val="FFFF00"/>
                </a:solidFill>
              </a:rPr>
              <a:t>Overproduction</a:t>
            </a:r>
          </a:p>
          <a:p>
            <a:pPr lvl="1" eaLnBrk="1" hangingPunct="1"/>
            <a:r>
              <a:rPr lang="en-US" altLang="en-US" dirty="0">
                <a:solidFill>
                  <a:srgbClr val="FFFF00"/>
                </a:solidFill>
              </a:rPr>
              <a:t>Overproduction led to low prices for agricultural and manufactured goods; Income for farmers and workers fell throughout the 1920s. </a:t>
            </a:r>
          </a:p>
          <a:p>
            <a:pPr lvl="1" eaLnBrk="1" hangingPunct="1"/>
            <a:r>
              <a:rPr lang="en-US" altLang="en-US" dirty="0">
                <a:solidFill>
                  <a:srgbClr val="FFFF00"/>
                </a:solidFill>
              </a:rPr>
              <a:t>Two key industries – housing and automobiles – were hit especially hard.</a:t>
            </a:r>
          </a:p>
          <a:p>
            <a:pPr lvl="1" eaLnBrk="1" hangingPunct="1"/>
            <a:endParaRPr lang="en-US" altLang="en-US" dirty="0">
              <a:solidFill>
                <a:srgbClr val="FFFF00"/>
              </a:solidFill>
            </a:endParaRPr>
          </a:p>
          <a:p>
            <a:pPr marL="342900" lvl="1" indent="0" eaLnBrk="1" hangingPunct="1">
              <a:buNone/>
            </a:pPr>
            <a:endParaRPr lang="en-US" altLang="en-US" dirty="0">
              <a:solidFill>
                <a:srgbClr val="FFFF00"/>
              </a:solidFill>
            </a:endParaRPr>
          </a:p>
          <a:p>
            <a:pPr marL="0" indent="0" eaLnBrk="1" hangingPunct="1">
              <a:buNone/>
            </a:pPr>
            <a:endParaRPr lang="en-US" altLang="en-US" u="sng" dirty="0">
              <a:solidFill>
                <a:srgbClr val="FFFF00"/>
              </a:solidFill>
            </a:endParaRPr>
          </a:p>
          <a:p>
            <a:pPr eaLnBrk="1" hangingPunct="1">
              <a:buFontTx/>
              <a:buNone/>
            </a:pPr>
            <a:endParaRPr lang="en-US" altLang="en-US" dirty="0">
              <a:solidFill>
                <a:srgbClr val="FFFF00"/>
              </a:solidFill>
            </a:endParaRPr>
          </a:p>
          <a:p>
            <a:pPr lvl="1" eaLnBrk="1" hangingPunct="1"/>
            <a:endParaRPr lang="en-US" altLang="en-US" dirty="0">
              <a:solidFill>
                <a:srgbClr val="FFFF00"/>
              </a:solidFill>
            </a:endParaRPr>
          </a:p>
        </p:txBody>
      </p:sp>
      <p:grpSp>
        <p:nvGrpSpPr>
          <p:cNvPr id="5" name="Group 9"/>
          <p:cNvGrpSpPr>
            <a:grpSpLocks/>
          </p:cNvGrpSpPr>
          <p:nvPr/>
        </p:nvGrpSpPr>
        <p:grpSpPr bwMode="auto">
          <a:xfrm>
            <a:off x="622300" y="3779045"/>
            <a:ext cx="4572000" cy="2514600"/>
            <a:chOff x="304800" y="2362200"/>
            <a:chExt cx="4572000" cy="2514600"/>
          </a:xfrm>
        </p:grpSpPr>
        <p:sp>
          <p:nvSpPr>
            <p:cNvPr id="6" name="AutoShape 11"/>
            <p:cNvSpPr>
              <a:spLocks noChangeArrowheads="1"/>
            </p:cNvSpPr>
            <p:nvPr/>
          </p:nvSpPr>
          <p:spPr bwMode="auto">
            <a:xfrm>
              <a:off x="304800" y="2362200"/>
              <a:ext cx="4572000" cy="2514600"/>
            </a:xfrm>
            <a:prstGeom prst="upArrow">
              <a:avLst>
                <a:gd name="adj1" fmla="val 50000"/>
                <a:gd name="adj2" fmla="val 49083"/>
              </a:avLst>
            </a:prstGeom>
            <a:solidFill>
              <a:srgbClr val="F3E5AB"/>
            </a:solidFill>
            <a:ln w="9525">
              <a:solidFill>
                <a:schemeClr val="tx1"/>
              </a:solidFill>
              <a:miter lim="800000"/>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endParaRPr lang="en-US" altLang="en-US" sz="2000"/>
            </a:p>
          </p:txBody>
        </p:sp>
        <p:sp>
          <p:nvSpPr>
            <p:cNvPr id="7" name="Text Box 6"/>
            <p:cNvSpPr txBox="1">
              <a:spLocks noChangeArrowheads="1"/>
            </p:cNvSpPr>
            <p:nvPr/>
          </p:nvSpPr>
          <p:spPr bwMode="auto">
            <a:xfrm>
              <a:off x="1143000" y="3016250"/>
              <a:ext cx="28194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b="1" dirty="0">
                  <a:solidFill>
                    <a:srgbClr val="FF0000"/>
                  </a:solidFill>
                </a:rPr>
                <a:t>Overproduction</a:t>
              </a:r>
              <a:r>
                <a:rPr lang="en-US" altLang="en-US" b="1" dirty="0">
                  <a:solidFill>
                    <a:srgbClr val="FF3300"/>
                  </a:solidFill>
                </a:rPr>
                <a:t> </a:t>
              </a:r>
              <a:r>
                <a:rPr lang="en-US" altLang="en-US" dirty="0">
                  <a:solidFill>
                    <a:srgbClr val="0062AC"/>
                  </a:solidFill>
                </a:rPr>
                <a:t>resulted </a:t>
              </a:r>
              <a:br>
                <a:rPr lang="en-US" altLang="en-US" dirty="0">
                  <a:solidFill>
                    <a:srgbClr val="0062AC"/>
                  </a:solidFill>
                </a:rPr>
              </a:br>
              <a:r>
                <a:rPr lang="en-US" altLang="en-US" dirty="0">
                  <a:solidFill>
                    <a:srgbClr val="0062AC"/>
                  </a:solidFill>
                </a:rPr>
                <a:t>in a huge </a:t>
              </a:r>
              <a:br>
                <a:rPr lang="en-US" altLang="en-US" dirty="0">
                  <a:solidFill>
                    <a:srgbClr val="0062AC"/>
                  </a:solidFill>
                </a:rPr>
              </a:br>
              <a:r>
                <a:rPr lang="en-US" altLang="en-US" dirty="0">
                  <a:solidFill>
                    <a:srgbClr val="0062AC"/>
                  </a:solidFill>
                </a:rPr>
                <a:t>supply of </a:t>
              </a:r>
              <a:br>
                <a:rPr lang="en-US" altLang="en-US" dirty="0">
                  <a:solidFill>
                    <a:srgbClr val="0062AC"/>
                  </a:solidFill>
                </a:rPr>
              </a:br>
              <a:r>
                <a:rPr lang="en-US" altLang="en-US" dirty="0">
                  <a:solidFill>
                    <a:srgbClr val="0062AC"/>
                  </a:solidFill>
                </a:rPr>
                <a:t>goods. </a:t>
              </a:r>
            </a:p>
          </p:txBody>
        </p:sp>
      </p:grpSp>
      <p:grpSp>
        <p:nvGrpSpPr>
          <p:cNvPr id="8" name="Group 10"/>
          <p:cNvGrpSpPr>
            <a:grpSpLocks/>
          </p:cNvGrpSpPr>
          <p:nvPr/>
        </p:nvGrpSpPr>
        <p:grpSpPr bwMode="auto">
          <a:xfrm>
            <a:off x="4279900" y="3779045"/>
            <a:ext cx="4572000" cy="2514600"/>
            <a:chOff x="4191000" y="2362200"/>
            <a:chExt cx="4572000" cy="2514600"/>
          </a:xfrm>
        </p:grpSpPr>
        <p:sp>
          <p:nvSpPr>
            <p:cNvPr id="9" name="AutoShape 12"/>
            <p:cNvSpPr>
              <a:spLocks noChangeArrowheads="1"/>
            </p:cNvSpPr>
            <p:nvPr/>
          </p:nvSpPr>
          <p:spPr bwMode="auto">
            <a:xfrm>
              <a:off x="4191000" y="2362200"/>
              <a:ext cx="4572000" cy="2514600"/>
            </a:xfrm>
            <a:prstGeom prst="downArrow">
              <a:avLst>
                <a:gd name="adj1" fmla="val 50000"/>
                <a:gd name="adj2" fmla="val 25000"/>
              </a:avLst>
            </a:prstGeom>
            <a:solidFill>
              <a:srgbClr val="CCFFCC"/>
            </a:solidFill>
            <a:ln w="9525">
              <a:solidFill>
                <a:schemeClr val="tx1"/>
              </a:solidFill>
              <a:miter lim="800000"/>
              <a:headEnd/>
              <a:tailEnd/>
            </a:ln>
          </p:spPr>
          <p:txBody>
            <a:bodyPr wrap="none" anchor="ct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endParaRPr lang="en-US" altLang="en-US" sz="2000"/>
            </a:p>
          </p:txBody>
        </p:sp>
        <p:sp>
          <p:nvSpPr>
            <p:cNvPr id="10" name="Text Box 10"/>
            <p:cNvSpPr txBox="1">
              <a:spLocks noChangeArrowheads="1"/>
            </p:cNvSpPr>
            <p:nvPr/>
          </p:nvSpPr>
          <p:spPr bwMode="auto">
            <a:xfrm>
              <a:off x="5410200" y="2819400"/>
              <a:ext cx="22256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algn="ctr" eaLnBrk="1" hangingPunct="1"/>
              <a:r>
                <a:rPr lang="en-US" altLang="en-US" dirty="0"/>
                <a:t>Many people, however, had cut back on spending. </a:t>
              </a:r>
            </a:p>
          </p:txBody>
        </p:sp>
      </p:grpSp>
    </p:spTree>
    <p:extLst>
      <p:ext uri="{BB962C8B-B14F-4D97-AF65-F5344CB8AC3E}">
        <p14:creationId xmlns:p14="http://schemas.microsoft.com/office/powerpoint/2010/main" val="29530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par>
                          <p:cTn id="8" fill="hold">
                            <p:stCondLst>
                              <p:cond delay="1000"/>
                            </p:stCondLst>
                            <p:childTnLst>
                              <p:par>
                                <p:cTn id="9" presetID="12" presetClass="entr" presetSubtype="1"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slide(fromTo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1" y="1028701"/>
            <a:ext cx="4822031" cy="376951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2947" name="Rectangle 5"/>
          <p:cNvSpPr>
            <a:spLocks noChangeArrowheads="1"/>
          </p:cNvSpPr>
          <p:nvPr/>
        </p:nvSpPr>
        <p:spPr bwMode="auto">
          <a:xfrm>
            <a:off x="1143000" y="4876905"/>
            <a:ext cx="6858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1050" b="1">
                <a:solidFill>
                  <a:srgbClr val="FFFF00"/>
                </a:solidFill>
              </a:rPr>
              <a:t>World War I veterans block the steps of the Capital during the Bonus March, July 5, 1932 (Underwood and Underwood). In the summer of 1932, in the midst of the Great Depression, World War I veterans seeking early payment of a bonus scheduled for 1945 assembled in Washington to pressure Congress and the White House. Hoover resisted the demand for an early bonus. Veterans benefits took up 25% of the 1932 federal budget. Even so, as the Bonus Expeditionary Force swelled to 60,000 men, the president secretly ordered that its members be given tents, cots, army rations and medical care.</a:t>
            </a:r>
            <a:r>
              <a:rPr lang="en-US" altLang="en-US" sz="1050">
                <a:solidFill>
                  <a:srgbClr val="FFFF00"/>
                </a:solidFill>
              </a:rPr>
              <a:t> </a:t>
            </a:r>
          </a:p>
        </p:txBody>
      </p:sp>
    </p:spTree>
    <p:extLst>
      <p:ext uri="{BB962C8B-B14F-4D97-AF65-F5344CB8AC3E}">
        <p14:creationId xmlns:p14="http://schemas.microsoft.com/office/powerpoint/2010/main" val="2407025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251347"/>
            <a:ext cx="5715000" cy="427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759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085850"/>
            <a:ext cx="392906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3086101"/>
            <a:ext cx="3686175" cy="276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63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220002"/>
            <a:ext cx="56578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6"/>
          <p:cNvSpPr>
            <a:spLocks noChangeArrowheads="1"/>
          </p:cNvSpPr>
          <p:nvPr/>
        </p:nvSpPr>
        <p:spPr bwMode="auto">
          <a:xfrm>
            <a:off x="1771650" y="5221502"/>
            <a:ext cx="57673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1050">
                <a:solidFill>
                  <a:srgbClr val="FFFF00"/>
                </a:solidFill>
              </a:rPr>
              <a:t>Shacks, put up by the Bonus Army on the Anacostia flats, Washington, D.C., burning after the battle with the military. The Capitol in the background. 1932. </a:t>
            </a:r>
          </a:p>
        </p:txBody>
      </p:sp>
    </p:spTree>
    <p:extLst>
      <p:ext uri="{BB962C8B-B14F-4D97-AF65-F5344CB8AC3E}">
        <p14:creationId xmlns:p14="http://schemas.microsoft.com/office/powerpoint/2010/main" val="2653790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613610" y="2610853"/>
            <a:ext cx="8181474" cy="3681664"/>
          </a:xfrm>
        </p:spPr>
        <p:txBody>
          <a:bodyPr/>
          <a:lstStyle/>
          <a:p>
            <a:pPr eaLnBrk="1" hangingPunct="1">
              <a:lnSpc>
                <a:spcPct val="90000"/>
              </a:lnSpc>
            </a:pPr>
            <a:r>
              <a:rPr lang="en-US" altLang="en-US" sz="2800" dirty="0">
                <a:solidFill>
                  <a:srgbClr val="FFFF00"/>
                </a:solidFill>
              </a:rPr>
              <a:t>Local police try to force the veterans to leave – Four veterans die in the conflict</a:t>
            </a:r>
          </a:p>
          <a:p>
            <a:pPr eaLnBrk="1" hangingPunct="1">
              <a:lnSpc>
                <a:spcPct val="90000"/>
              </a:lnSpc>
            </a:pPr>
            <a:r>
              <a:rPr lang="en-US" altLang="en-US" sz="2800" dirty="0">
                <a:solidFill>
                  <a:srgbClr val="FFFF00"/>
                </a:solidFill>
              </a:rPr>
              <a:t>Hoover orders General Douglas MacArthur to clear out the veterans</a:t>
            </a:r>
          </a:p>
          <a:p>
            <a:pPr lvl="1" eaLnBrk="1" hangingPunct="1">
              <a:lnSpc>
                <a:spcPct val="90000"/>
              </a:lnSpc>
            </a:pPr>
            <a:r>
              <a:rPr lang="en-US" altLang="en-US" sz="2400" dirty="0">
                <a:solidFill>
                  <a:srgbClr val="FFFF00"/>
                </a:solidFill>
              </a:rPr>
              <a:t>MacArthur uses machine guns, tear gas, and tanks</a:t>
            </a:r>
          </a:p>
          <a:p>
            <a:pPr lvl="1" eaLnBrk="1" hangingPunct="1">
              <a:lnSpc>
                <a:spcPct val="90000"/>
              </a:lnSpc>
            </a:pPr>
            <a:r>
              <a:rPr lang="en-US" altLang="en-US" sz="2400" dirty="0">
                <a:solidFill>
                  <a:srgbClr val="FFFF00"/>
                </a:solidFill>
              </a:rPr>
              <a:t>Burns the camp to the ground</a:t>
            </a:r>
          </a:p>
          <a:p>
            <a:pPr eaLnBrk="1" hangingPunct="1">
              <a:lnSpc>
                <a:spcPct val="90000"/>
              </a:lnSpc>
            </a:pPr>
            <a:r>
              <a:rPr lang="en-US" altLang="en-US" sz="2800" dirty="0">
                <a:solidFill>
                  <a:srgbClr val="FFFF00"/>
                </a:solidFill>
              </a:rPr>
              <a:t>The President loses what little support he has. An election is coming.</a:t>
            </a:r>
          </a:p>
          <a:p>
            <a:pPr lvl="1" eaLnBrk="1" hangingPunct="1">
              <a:lnSpc>
                <a:spcPct val="90000"/>
              </a:lnSpc>
            </a:pPr>
            <a:endParaRPr lang="en-US" altLang="en-US" sz="2400" dirty="0">
              <a:solidFill>
                <a:srgbClr val="FFFF00"/>
              </a:solidFill>
            </a:endParaRPr>
          </a:p>
          <a:p>
            <a:pPr lvl="1" eaLnBrk="1" hangingPunct="1">
              <a:lnSpc>
                <a:spcPct val="90000"/>
              </a:lnSpc>
              <a:buFontTx/>
              <a:buNone/>
            </a:pPr>
            <a:endParaRPr lang="en-US" altLang="en-US" sz="2400" dirty="0">
              <a:solidFill>
                <a:srgbClr val="FFFF00"/>
              </a:solidFill>
            </a:endParaRPr>
          </a:p>
        </p:txBody>
      </p:sp>
      <p:sp>
        <p:nvSpPr>
          <p:cNvPr id="2" name="TextBox 1"/>
          <p:cNvSpPr txBox="1"/>
          <p:nvPr/>
        </p:nvSpPr>
        <p:spPr>
          <a:xfrm>
            <a:off x="0" y="589546"/>
            <a:ext cx="9144000" cy="830997"/>
          </a:xfrm>
          <a:prstGeom prst="rect">
            <a:avLst/>
          </a:prstGeom>
          <a:noFill/>
        </p:spPr>
        <p:txBody>
          <a:bodyPr wrap="square" rtlCol="0">
            <a:spAutoFit/>
          </a:bodyPr>
          <a:lstStyle/>
          <a:p>
            <a:pPr algn="ctr"/>
            <a:r>
              <a:rPr lang="en-US" sz="4800" dirty="0">
                <a:solidFill>
                  <a:srgbClr val="FFFF00"/>
                </a:solidFill>
              </a:rPr>
              <a:t>Hoover’s Reaction</a:t>
            </a:r>
          </a:p>
        </p:txBody>
      </p:sp>
      <p:sp>
        <p:nvSpPr>
          <p:cNvPr id="3" name="TextBox 2"/>
          <p:cNvSpPr txBox="1"/>
          <p:nvPr/>
        </p:nvSpPr>
        <p:spPr>
          <a:xfrm>
            <a:off x="0" y="1768642"/>
            <a:ext cx="9143999" cy="523220"/>
          </a:xfrm>
          <a:prstGeom prst="rect">
            <a:avLst/>
          </a:prstGeom>
          <a:noFill/>
        </p:spPr>
        <p:txBody>
          <a:bodyPr wrap="square" rtlCol="0">
            <a:spAutoFit/>
          </a:bodyPr>
          <a:lstStyle/>
          <a:p>
            <a:pPr algn="ctr"/>
            <a:r>
              <a:rPr lang="en-US" sz="2800" dirty="0">
                <a:solidFill>
                  <a:srgbClr val="FFFF00"/>
                </a:solidFill>
              </a:rPr>
              <a:t>Bonus Army</a:t>
            </a:r>
          </a:p>
        </p:txBody>
      </p:sp>
    </p:spTree>
    <p:extLst>
      <p:ext uri="{BB962C8B-B14F-4D97-AF65-F5344CB8AC3E}">
        <p14:creationId xmlns:p14="http://schemas.microsoft.com/office/powerpoint/2010/main" val="3013793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7041"/>
            <a:ext cx="9144000" cy="830997"/>
          </a:xfrm>
          <a:prstGeom prst="rect">
            <a:avLst/>
          </a:prstGeom>
          <a:noFill/>
        </p:spPr>
        <p:txBody>
          <a:bodyPr wrap="square" rtlCol="0">
            <a:spAutoFit/>
          </a:bodyPr>
          <a:lstStyle/>
          <a:p>
            <a:pPr algn="ctr"/>
            <a:r>
              <a:rPr lang="en-US" sz="4800" dirty="0">
                <a:solidFill>
                  <a:srgbClr val="FFFF00"/>
                </a:solidFill>
              </a:rPr>
              <a:t>The Election of 1932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879" y="1476102"/>
            <a:ext cx="3507636" cy="4349931"/>
          </a:xfrm>
          <a:prstGeom prst="rect">
            <a:avLst/>
          </a:prstGeom>
          <a:ln>
            <a:solidFill>
              <a:schemeClr val="bg1"/>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506" y="1476103"/>
            <a:ext cx="3321898" cy="4349931"/>
          </a:xfrm>
          <a:prstGeom prst="rect">
            <a:avLst/>
          </a:prstGeom>
          <a:ln>
            <a:solidFill>
              <a:schemeClr val="bg1"/>
            </a:solidFill>
          </a:ln>
        </p:spPr>
      </p:pic>
      <p:sp>
        <p:nvSpPr>
          <p:cNvPr id="11" name="TextBox 10"/>
          <p:cNvSpPr txBox="1"/>
          <p:nvPr/>
        </p:nvSpPr>
        <p:spPr>
          <a:xfrm>
            <a:off x="748879" y="6074097"/>
            <a:ext cx="3507636" cy="369332"/>
          </a:xfrm>
          <a:prstGeom prst="rect">
            <a:avLst/>
          </a:prstGeom>
          <a:noFill/>
        </p:spPr>
        <p:txBody>
          <a:bodyPr wrap="square" rtlCol="0">
            <a:spAutoFit/>
          </a:bodyPr>
          <a:lstStyle/>
          <a:p>
            <a:pPr algn="ctr"/>
            <a:r>
              <a:rPr lang="en-US" dirty="0">
                <a:solidFill>
                  <a:srgbClr val="FFFF00"/>
                </a:solidFill>
              </a:rPr>
              <a:t>Herbert Hoover (R)</a:t>
            </a:r>
          </a:p>
        </p:txBody>
      </p:sp>
      <p:sp>
        <p:nvSpPr>
          <p:cNvPr id="12" name="TextBox 11"/>
          <p:cNvSpPr txBox="1"/>
          <p:nvPr/>
        </p:nvSpPr>
        <p:spPr>
          <a:xfrm>
            <a:off x="5040507" y="6074097"/>
            <a:ext cx="3321898" cy="369332"/>
          </a:xfrm>
          <a:prstGeom prst="rect">
            <a:avLst/>
          </a:prstGeom>
          <a:noFill/>
        </p:spPr>
        <p:txBody>
          <a:bodyPr wrap="square" rtlCol="0">
            <a:spAutoFit/>
          </a:bodyPr>
          <a:lstStyle/>
          <a:p>
            <a:pPr algn="ctr"/>
            <a:r>
              <a:rPr lang="en-US" dirty="0">
                <a:solidFill>
                  <a:srgbClr val="FFFF00"/>
                </a:solidFill>
              </a:rPr>
              <a:t>Franklin Delano Roosevelt (D) </a:t>
            </a:r>
          </a:p>
        </p:txBody>
      </p:sp>
    </p:spTree>
    <p:extLst>
      <p:ext uri="{BB962C8B-B14F-4D97-AF65-F5344CB8AC3E}">
        <p14:creationId xmlns:p14="http://schemas.microsoft.com/office/powerpoint/2010/main" val="3057983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559" y="1689815"/>
            <a:ext cx="7390806" cy="3477875"/>
          </a:xfrm>
          <a:prstGeom prst="rect">
            <a:avLst/>
          </a:prstGeom>
          <a:noFill/>
        </p:spPr>
        <p:txBody>
          <a:bodyPr wrap="none" rtlCol="0">
            <a:spAutoFit/>
          </a:bodyPr>
          <a:lstStyle/>
          <a:p>
            <a:r>
              <a:rPr lang="en-US" sz="2400" dirty="0">
                <a:solidFill>
                  <a:srgbClr val="FFFF00"/>
                </a:solidFill>
              </a:rPr>
              <a:t>Hoover called the election “a contest between two </a:t>
            </a:r>
          </a:p>
          <a:p>
            <a:r>
              <a:rPr lang="en-US" sz="2400" dirty="0">
                <a:solidFill>
                  <a:srgbClr val="FFFF00"/>
                </a:solidFill>
              </a:rPr>
              <a:t>philosophies of government.”</a:t>
            </a:r>
          </a:p>
          <a:p>
            <a:endParaRPr lang="en-US" sz="1400" dirty="0">
              <a:solidFill>
                <a:srgbClr val="FFFF00"/>
              </a:solidFill>
            </a:endParaRPr>
          </a:p>
          <a:p>
            <a:r>
              <a:rPr lang="en-US" sz="2400" dirty="0">
                <a:solidFill>
                  <a:srgbClr val="FFFF00"/>
                </a:solidFill>
              </a:rPr>
              <a:t>He believed that government aid programs would </a:t>
            </a:r>
          </a:p>
          <a:p>
            <a:r>
              <a:rPr lang="en-US" sz="2400" dirty="0">
                <a:solidFill>
                  <a:srgbClr val="FFFF00"/>
                </a:solidFill>
              </a:rPr>
              <a:t>weaken Americans’ spirit of individualism and </a:t>
            </a:r>
          </a:p>
          <a:p>
            <a:r>
              <a:rPr lang="en-US" sz="2400" dirty="0">
                <a:solidFill>
                  <a:srgbClr val="FFFF00"/>
                </a:solidFill>
              </a:rPr>
              <a:t>self-reliance.</a:t>
            </a:r>
          </a:p>
          <a:p>
            <a:endParaRPr lang="en-US" sz="1400" dirty="0">
              <a:solidFill>
                <a:srgbClr val="FFFF00"/>
              </a:solidFill>
            </a:endParaRPr>
          </a:p>
          <a:p>
            <a:r>
              <a:rPr lang="en-US" sz="2400" dirty="0">
                <a:solidFill>
                  <a:srgbClr val="FFFF00"/>
                </a:solidFill>
              </a:rPr>
              <a:t>Americans had lost confidence in President Hoover, </a:t>
            </a:r>
          </a:p>
          <a:p>
            <a:r>
              <a:rPr lang="en-US" sz="2400" dirty="0">
                <a:solidFill>
                  <a:srgbClr val="FFFF00"/>
                </a:solidFill>
              </a:rPr>
              <a:t>however, and elected Franklin Roosevelt, the former </a:t>
            </a:r>
          </a:p>
          <a:p>
            <a:r>
              <a:rPr lang="en-US" sz="2400" dirty="0">
                <a:solidFill>
                  <a:srgbClr val="FFFF00"/>
                </a:solidFill>
              </a:rPr>
              <a:t>governor of  New York. </a:t>
            </a:r>
            <a:endParaRPr lang="en-US" sz="2800" dirty="0">
              <a:solidFill>
                <a:srgbClr val="FFFF00"/>
              </a:solidFill>
            </a:endParaRPr>
          </a:p>
        </p:txBody>
      </p:sp>
      <p:sp>
        <p:nvSpPr>
          <p:cNvPr id="5" name="TextBox 4"/>
          <p:cNvSpPr txBox="1"/>
          <p:nvPr/>
        </p:nvSpPr>
        <p:spPr>
          <a:xfrm>
            <a:off x="0" y="263769"/>
            <a:ext cx="9144000" cy="830997"/>
          </a:xfrm>
          <a:prstGeom prst="rect">
            <a:avLst/>
          </a:prstGeom>
          <a:noFill/>
        </p:spPr>
        <p:txBody>
          <a:bodyPr wrap="square" rtlCol="0">
            <a:spAutoFit/>
          </a:bodyPr>
          <a:lstStyle/>
          <a:p>
            <a:pPr algn="ctr"/>
            <a:r>
              <a:rPr lang="en-US" sz="4800" dirty="0">
                <a:solidFill>
                  <a:srgbClr val="FFFF00"/>
                </a:solidFill>
              </a:rPr>
              <a:t>The Election of 1932</a:t>
            </a:r>
          </a:p>
        </p:txBody>
      </p:sp>
    </p:spTree>
    <p:extLst>
      <p:ext uri="{BB962C8B-B14F-4D97-AF65-F5344CB8AC3E}">
        <p14:creationId xmlns:p14="http://schemas.microsoft.com/office/powerpoint/2010/main" val="1784492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1943100" y="1314451"/>
            <a:ext cx="57759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500">
                <a:solidFill>
                  <a:srgbClr val="FFFF00"/>
                </a:solidFill>
              </a:rPr>
              <a:t>November 1932 – Roosevelt defeats Hoover in a landslide victory</a:t>
            </a:r>
          </a:p>
        </p:txBody>
      </p:sp>
      <p:pic>
        <p:nvPicPr>
          <p:cNvPr id="1095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943100"/>
            <a:ext cx="2600325" cy="3429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957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020" y="1943100"/>
            <a:ext cx="2588419" cy="3429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1402" y="882356"/>
            <a:ext cx="7331038" cy="477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12565" y="5652922"/>
            <a:ext cx="3114675" cy="923330"/>
          </a:xfrm>
          <a:prstGeom prst="rect">
            <a:avLst/>
          </a:prstGeom>
        </p:spPr>
        <p:txBody>
          <a:bodyPr>
            <a:spAutoFit/>
          </a:bodyPr>
          <a:lstStyle/>
          <a:p>
            <a:pPr fontAlgn="base">
              <a:spcBef>
                <a:spcPct val="0"/>
              </a:spcBef>
              <a:spcAft>
                <a:spcPct val="0"/>
              </a:spcAft>
              <a:defRPr/>
            </a:pPr>
            <a:endParaRPr lang="en-US" sz="1350" dirty="0">
              <a:solidFill>
                <a:srgbClr val="808080">
                  <a:lumMod val="20000"/>
                  <a:lumOff val="80000"/>
                </a:srgbClr>
              </a:solidFill>
            </a:endParaRPr>
          </a:p>
          <a:p>
            <a:pPr fontAlgn="base">
              <a:spcBef>
                <a:spcPct val="0"/>
              </a:spcBef>
              <a:spcAft>
                <a:spcPct val="0"/>
              </a:spcAft>
              <a:defRPr/>
            </a:pPr>
            <a:r>
              <a:rPr lang="en-US" sz="1350" dirty="0">
                <a:solidFill>
                  <a:srgbClr val="808080">
                    <a:lumMod val="20000"/>
                    <a:lumOff val="80000"/>
                  </a:srgbClr>
                </a:solidFill>
              </a:rPr>
              <a:t>  Franklin D. Roosevelt (D)    </a:t>
            </a:r>
          </a:p>
          <a:p>
            <a:pPr fontAlgn="base">
              <a:spcBef>
                <a:spcPct val="0"/>
              </a:spcBef>
              <a:spcAft>
                <a:spcPct val="0"/>
              </a:spcAft>
              <a:defRPr/>
            </a:pPr>
            <a:r>
              <a:rPr lang="en-US" sz="1350" dirty="0">
                <a:solidFill>
                  <a:srgbClr val="808080">
                    <a:lumMod val="20000"/>
                    <a:lumOff val="80000"/>
                  </a:srgbClr>
                </a:solidFill>
              </a:rPr>
              <a:t>    Electoral 472  </a:t>
            </a:r>
          </a:p>
          <a:p>
            <a:pPr fontAlgn="base">
              <a:spcBef>
                <a:spcPct val="0"/>
              </a:spcBef>
              <a:spcAft>
                <a:spcPct val="0"/>
              </a:spcAft>
              <a:defRPr/>
            </a:pPr>
            <a:r>
              <a:rPr lang="en-US" sz="1350" dirty="0">
                <a:solidFill>
                  <a:srgbClr val="808080">
                    <a:lumMod val="20000"/>
                    <a:lumOff val="80000"/>
                  </a:srgbClr>
                </a:solidFill>
              </a:rPr>
              <a:t>    Popular 22,821,857  </a:t>
            </a:r>
          </a:p>
        </p:txBody>
      </p:sp>
      <p:sp>
        <p:nvSpPr>
          <p:cNvPr id="6" name="Rectangle 5"/>
          <p:cNvSpPr/>
          <p:nvPr/>
        </p:nvSpPr>
        <p:spPr>
          <a:xfrm>
            <a:off x="5258395" y="5465442"/>
            <a:ext cx="2456260" cy="1131079"/>
          </a:xfrm>
          <a:prstGeom prst="rect">
            <a:avLst/>
          </a:prstGeom>
        </p:spPr>
        <p:txBody>
          <a:bodyPr>
            <a:spAutoFit/>
          </a:bodyPr>
          <a:lstStyle/>
          <a:p>
            <a:pPr fontAlgn="base">
              <a:spcBef>
                <a:spcPct val="0"/>
              </a:spcBef>
              <a:spcAft>
                <a:spcPct val="0"/>
              </a:spcAft>
              <a:defRPr/>
            </a:pPr>
            <a:endParaRPr lang="pt-BR" sz="1350" dirty="0">
              <a:solidFill>
                <a:srgbClr val="000000"/>
              </a:solidFill>
            </a:endParaRPr>
          </a:p>
          <a:p>
            <a:pPr fontAlgn="base">
              <a:spcBef>
                <a:spcPct val="0"/>
              </a:spcBef>
              <a:spcAft>
                <a:spcPct val="0"/>
              </a:spcAft>
              <a:defRPr/>
            </a:pPr>
            <a:r>
              <a:rPr lang="pt-BR" sz="1350" dirty="0">
                <a:solidFill>
                  <a:srgbClr val="000000"/>
                </a:solidFill>
              </a:rPr>
              <a:t> </a:t>
            </a:r>
          </a:p>
          <a:p>
            <a:pPr fontAlgn="base">
              <a:spcBef>
                <a:spcPct val="0"/>
              </a:spcBef>
              <a:spcAft>
                <a:spcPct val="0"/>
              </a:spcAft>
              <a:defRPr/>
            </a:pPr>
            <a:r>
              <a:rPr lang="pt-BR" sz="1350" dirty="0">
                <a:solidFill>
                  <a:srgbClr val="808080">
                    <a:lumMod val="20000"/>
                    <a:lumOff val="80000"/>
                  </a:srgbClr>
                </a:solidFill>
              </a:rPr>
              <a:t> Herbert C. Hoover (R) (I)   </a:t>
            </a:r>
          </a:p>
          <a:p>
            <a:pPr fontAlgn="base">
              <a:spcBef>
                <a:spcPct val="0"/>
              </a:spcBef>
              <a:spcAft>
                <a:spcPct val="0"/>
              </a:spcAft>
              <a:defRPr/>
            </a:pPr>
            <a:r>
              <a:rPr lang="pt-BR" sz="1350" dirty="0">
                <a:solidFill>
                  <a:srgbClr val="808080">
                    <a:lumMod val="20000"/>
                    <a:lumOff val="80000"/>
                  </a:srgbClr>
                </a:solidFill>
              </a:rPr>
              <a:t>    Electoral 59  </a:t>
            </a:r>
          </a:p>
          <a:p>
            <a:pPr fontAlgn="base">
              <a:spcBef>
                <a:spcPct val="0"/>
              </a:spcBef>
              <a:spcAft>
                <a:spcPct val="0"/>
              </a:spcAft>
              <a:defRPr/>
            </a:pPr>
            <a:r>
              <a:rPr lang="pt-BR" sz="1350" dirty="0">
                <a:solidFill>
                  <a:srgbClr val="808080">
                    <a:lumMod val="20000"/>
                    <a:lumOff val="80000"/>
                  </a:srgbClr>
                </a:solidFill>
              </a:rPr>
              <a:t>    Popular 15,761,841  </a:t>
            </a:r>
          </a:p>
        </p:txBody>
      </p:sp>
      <p:sp>
        <p:nvSpPr>
          <p:cNvPr id="7" name="Rounded Rectangle 6"/>
          <p:cNvSpPr/>
          <p:nvPr/>
        </p:nvSpPr>
        <p:spPr>
          <a:xfrm flipV="1">
            <a:off x="1690407" y="6030982"/>
            <a:ext cx="322158" cy="23626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srgbClr val="FFFFFF"/>
              </a:solidFill>
            </a:endParaRPr>
          </a:p>
        </p:txBody>
      </p:sp>
      <p:sp>
        <p:nvSpPr>
          <p:cNvPr id="8" name="Rounded Rectangle 7"/>
          <p:cNvSpPr/>
          <p:nvPr/>
        </p:nvSpPr>
        <p:spPr>
          <a:xfrm>
            <a:off x="4886921" y="6038648"/>
            <a:ext cx="285750" cy="228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srgbClr val="FFFFFF"/>
              </a:solidFill>
            </a:endParaRPr>
          </a:p>
        </p:txBody>
      </p:sp>
      <p:sp>
        <p:nvSpPr>
          <p:cNvPr id="9" name="TextBox 8"/>
          <p:cNvSpPr txBox="1"/>
          <p:nvPr/>
        </p:nvSpPr>
        <p:spPr>
          <a:xfrm>
            <a:off x="2486025" y="522701"/>
            <a:ext cx="4000500" cy="369332"/>
          </a:xfrm>
          <a:prstGeom prst="rect">
            <a:avLst/>
          </a:prstGeom>
          <a:noFill/>
        </p:spPr>
        <p:txBody>
          <a:bodyPr>
            <a:spAutoFit/>
          </a:bodyPr>
          <a:lstStyle/>
          <a:p>
            <a:pPr algn="ctr" fontAlgn="base">
              <a:spcBef>
                <a:spcPct val="0"/>
              </a:spcBef>
              <a:spcAft>
                <a:spcPct val="0"/>
              </a:spcAft>
              <a:defRPr/>
            </a:pPr>
            <a:r>
              <a:rPr lang="en-US" dirty="0">
                <a:solidFill>
                  <a:srgbClr val="FFFFFF">
                    <a:lumMod val="95000"/>
                  </a:srgbClr>
                </a:solidFill>
              </a:rPr>
              <a:t>The Election of 1932</a:t>
            </a:r>
          </a:p>
        </p:txBody>
      </p:sp>
    </p:spTree>
    <p:extLst>
      <p:ext uri="{BB962C8B-B14F-4D97-AF65-F5344CB8AC3E}">
        <p14:creationId xmlns:p14="http://schemas.microsoft.com/office/powerpoint/2010/main" val="3988562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dirty="0">
                <a:solidFill>
                  <a:srgbClr val="FFFF00"/>
                </a:solidFill>
              </a:rPr>
              <a:t>Franklin Delano Roosevelt</a:t>
            </a:r>
          </a:p>
        </p:txBody>
      </p:sp>
      <p:pic>
        <p:nvPicPr>
          <p:cNvPr id="93187"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571750" y="2000250"/>
            <a:ext cx="3943350" cy="3425429"/>
          </a:xfrm>
          <a:ln>
            <a:solidFill>
              <a:schemeClr val="accent1"/>
            </a:solidFill>
            <a:miter lim="800000"/>
            <a:headEnd/>
            <a:tailEnd/>
          </a:ln>
        </p:spPr>
      </p:pic>
    </p:spTree>
    <p:extLst>
      <p:ext uri="{BB962C8B-B14F-4D97-AF65-F5344CB8AC3E}">
        <p14:creationId xmlns:p14="http://schemas.microsoft.com/office/powerpoint/2010/main" val="361280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r>
              <a:rPr lang="en-US" altLang="en-US" sz="3200" kern="0" dirty="0">
                <a:solidFill>
                  <a:srgbClr val="FFFF00"/>
                </a:solidFill>
              </a:rPr>
              <a:t>Warning Signs of an Economy in Trouble</a:t>
            </a:r>
          </a:p>
        </p:txBody>
      </p:sp>
      <p:sp>
        <p:nvSpPr>
          <p:cNvPr id="7" name="TextBox 6"/>
          <p:cNvSpPr txBox="1"/>
          <p:nvPr/>
        </p:nvSpPr>
        <p:spPr>
          <a:xfrm>
            <a:off x="457200" y="1529011"/>
            <a:ext cx="3881191" cy="954107"/>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FFFF00"/>
                </a:solidFill>
              </a:rPr>
              <a:t>Overproduction</a:t>
            </a:r>
          </a:p>
          <a:p>
            <a:pPr marL="457200" indent="-457200">
              <a:buFont typeface="Arial" panose="020B0604020202020204" pitchFamily="34" charset="0"/>
              <a:buChar char="•"/>
            </a:pPr>
            <a:r>
              <a:rPr lang="en-US" sz="3200" dirty="0">
                <a:solidFill>
                  <a:srgbClr val="FFFF00"/>
                </a:solidFill>
              </a:rPr>
              <a:t>Business Failures</a:t>
            </a:r>
          </a:p>
        </p:txBody>
      </p:sp>
      <p:sp>
        <p:nvSpPr>
          <p:cNvPr id="8" name="Text Box 6"/>
          <p:cNvSpPr txBox="1">
            <a:spLocks noChangeArrowheads="1"/>
          </p:cNvSpPr>
          <p:nvPr/>
        </p:nvSpPr>
        <p:spPr bwMode="auto">
          <a:xfrm>
            <a:off x="1037409" y="2835882"/>
            <a:ext cx="2971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With little money, consumers stopped spending. Business profits plunged. </a:t>
            </a:r>
          </a:p>
        </p:txBody>
      </p:sp>
      <p:sp>
        <p:nvSpPr>
          <p:cNvPr id="9" name="Text Box 4"/>
          <p:cNvSpPr txBox="1">
            <a:spLocks noChangeArrowheads="1"/>
          </p:cNvSpPr>
          <p:nvPr/>
        </p:nvSpPr>
        <p:spPr bwMode="auto">
          <a:xfrm>
            <a:off x="1037409" y="4514554"/>
            <a:ext cx="3124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Many companies closed, forced into bankruptcy</a:t>
            </a:r>
            <a:r>
              <a:rPr lang="en-US" altLang="en-US" b="1" dirty="0">
                <a:solidFill>
                  <a:srgbClr val="FFFF00"/>
                </a:solidFill>
              </a:rPr>
              <a:t>. </a:t>
            </a:r>
            <a:endParaRPr lang="en-US" altLang="en-US" dirty="0">
              <a:solidFill>
                <a:srgbClr val="FFFF00"/>
              </a:solidFill>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391" y="2813547"/>
            <a:ext cx="449262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7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a:solidFill>
                  <a:srgbClr val="FFFF00"/>
                </a:solidFill>
              </a:rPr>
              <a:t>Biography</a:t>
            </a:r>
          </a:p>
        </p:txBody>
      </p:sp>
      <p:pic>
        <p:nvPicPr>
          <p:cNvPr id="9523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71600" y="2057400"/>
            <a:ext cx="2743200" cy="3486150"/>
          </a:xfrm>
        </p:spPr>
      </p:pic>
      <p:sp>
        <p:nvSpPr>
          <p:cNvPr id="95236" name="Text Box 5"/>
          <p:cNvSpPr txBox="1">
            <a:spLocks noChangeArrowheads="1"/>
          </p:cNvSpPr>
          <p:nvPr/>
        </p:nvSpPr>
        <p:spPr bwMode="auto">
          <a:xfrm>
            <a:off x="4400550" y="2057401"/>
            <a:ext cx="3522118"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Char char="-"/>
            </a:pPr>
            <a:r>
              <a:rPr lang="en-US" altLang="en-US" sz="1350">
                <a:solidFill>
                  <a:srgbClr val="FFFF00"/>
                </a:solidFill>
              </a:rPr>
              <a:t>Born in Hyde Park, NY in 1882</a:t>
            </a:r>
          </a:p>
          <a:p>
            <a:pPr fontAlgn="base">
              <a:spcBef>
                <a:spcPct val="0"/>
              </a:spcBef>
              <a:spcAft>
                <a:spcPct val="0"/>
              </a:spcAft>
              <a:buFontTx/>
              <a:buChar char="-"/>
            </a:pPr>
            <a:r>
              <a:rPr lang="en-US" altLang="en-US" sz="1350">
                <a:solidFill>
                  <a:srgbClr val="FFFF00"/>
                </a:solidFill>
              </a:rPr>
              <a:t>Private tutors at home until age 14</a:t>
            </a:r>
          </a:p>
          <a:p>
            <a:pPr fontAlgn="base">
              <a:spcBef>
                <a:spcPct val="0"/>
              </a:spcBef>
              <a:spcAft>
                <a:spcPct val="0"/>
              </a:spcAft>
              <a:buFontTx/>
              <a:buChar char="-"/>
            </a:pPr>
            <a:r>
              <a:rPr lang="en-US" altLang="en-US" sz="1350">
                <a:solidFill>
                  <a:srgbClr val="FFFF00"/>
                </a:solidFill>
              </a:rPr>
              <a:t>Attended Groton</a:t>
            </a:r>
          </a:p>
          <a:p>
            <a:pPr fontAlgn="base">
              <a:spcBef>
                <a:spcPct val="0"/>
              </a:spcBef>
              <a:spcAft>
                <a:spcPct val="0"/>
              </a:spcAft>
              <a:buFontTx/>
              <a:buChar char="-"/>
            </a:pPr>
            <a:r>
              <a:rPr lang="en-US" altLang="en-US" sz="1350">
                <a:solidFill>
                  <a:srgbClr val="FFFF00"/>
                </a:solidFill>
              </a:rPr>
              <a:t>BA in History from Harvard (3 years)</a:t>
            </a:r>
          </a:p>
          <a:p>
            <a:pPr fontAlgn="base">
              <a:spcBef>
                <a:spcPct val="0"/>
              </a:spcBef>
              <a:spcAft>
                <a:spcPct val="0"/>
              </a:spcAft>
              <a:buFontTx/>
              <a:buChar char="-"/>
            </a:pPr>
            <a:r>
              <a:rPr lang="en-US" altLang="en-US" sz="1350">
                <a:solidFill>
                  <a:srgbClr val="FFFF00"/>
                </a:solidFill>
              </a:rPr>
              <a:t>Studied law at Columbia</a:t>
            </a:r>
          </a:p>
          <a:p>
            <a:pPr lvl="1" fontAlgn="base">
              <a:spcBef>
                <a:spcPct val="0"/>
              </a:spcBef>
              <a:spcAft>
                <a:spcPct val="0"/>
              </a:spcAft>
              <a:buFontTx/>
              <a:buChar char="-"/>
            </a:pPr>
            <a:r>
              <a:rPr lang="en-US" altLang="en-US" sz="1350">
                <a:solidFill>
                  <a:srgbClr val="FFFF00"/>
                </a:solidFill>
              </a:rPr>
              <a:t>Passed the bar exam, left law school</a:t>
            </a:r>
          </a:p>
          <a:p>
            <a:pPr lvl="1" fontAlgn="base">
              <a:spcBef>
                <a:spcPct val="0"/>
              </a:spcBef>
              <a:spcAft>
                <a:spcPct val="0"/>
              </a:spcAft>
              <a:buFontTx/>
              <a:buNone/>
            </a:pPr>
            <a:endParaRPr lang="en-US" altLang="en-US" sz="1350">
              <a:solidFill>
                <a:srgbClr val="FFFF00"/>
              </a:solidFill>
            </a:endParaRPr>
          </a:p>
          <a:p>
            <a:pPr fontAlgn="base">
              <a:spcBef>
                <a:spcPct val="0"/>
              </a:spcBef>
              <a:spcAft>
                <a:spcPct val="0"/>
              </a:spcAft>
              <a:buFontTx/>
              <a:buChar char="-"/>
            </a:pPr>
            <a:endParaRPr lang="en-US" altLang="en-US" sz="1350">
              <a:solidFill>
                <a:srgbClr val="FFFF00"/>
              </a:solidFill>
            </a:endParaRPr>
          </a:p>
          <a:p>
            <a:pPr fontAlgn="base">
              <a:spcBef>
                <a:spcPct val="0"/>
              </a:spcBef>
              <a:spcAft>
                <a:spcPct val="0"/>
              </a:spcAft>
              <a:buFontTx/>
              <a:buNone/>
            </a:pPr>
            <a:endParaRPr lang="en-US" altLang="en-US" sz="1350">
              <a:solidFill>
                <a:srgbClr val="FFFF00"/>
              </a:solidFill>
            </a:endParaRPr>
          </a:p>
        </p:txBody>
      </p:sp>
      <p:pic>
        <p:nvPicPr>
          <p:cNvPr id="95237"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229100" y="3486150"/>
            <a:ext cx="3600450" cy="2057400"/>
          </a:xfrm>
          <a:noFill/>
        </p:spPr>
      </p:pic>
    </p:spTree>
    <p:extLst>
      <p:ext uri="{BB962C8B-B14F-4D97-AF65-F5344CB8AC3E}">
        <p14:creationId xmlns:p14="http://schemas.microsoft.com/office/powerpoint/2010/main" val="377465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03" y="854242"/>
            <a:ext cx="5466897" cy="307363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72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600450"/>
            <a:ext cx="3720766" cy="2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862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53" y="882231"/>
            <a:ext cx="3987341" cy="507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5"/>
          <p:cNvSpPr txBox="1">
            <a:spLocks noChangeArrowheads="1"/>
          </p:cNvSpPr>
          <p:nvPr/>
        </p:nvSpPr>
        <p:spPr bwMode="auto">
          <a:xfrm>
            <a:off x="5372101" y="1579961"/>
            <a:ext cx="2631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a:solidFill>
                  <a:srgbClr val="FFFF00"/>
                </a:solidFill>
              </a:rPr>
              <a:t>Married Anna Eleanor Roosevelt,</a:t>
            </a:r>
          </a:p>
          <a:p>
            <a:pPr fontAlgn="base">
              <a:spcBef>
                <a:spcPct val="0"/>
              </a:spcBef>
              <a:spcAft>
                <a:spcPct val="0"/>
              </a:spcAft>
              <a:buFontTx/>
              <a:buNone/>
            </a:pPr>
            <a:r>
              <a:rPr lang="en-US" altLang="en-US" sz="1200">
                <a:solidFill>
                  <a:srgbClr val="FFFF00"/>
                </a:solidFill>
              </a:rPr>
              <a:t>  niece of Pres. Theodore Roosevelt</a:t>
            </a:r>
          </a:p>
        </p:txBody>
      </p:sp>
    </p:spTree>
    <p:extLst>
      <p:ext uri="{BB962C8B-B14F-4D97-AF65-F5344CB8AC3E}">
        <p14:creationId xmlns:p14="http://schemas.microsoft.com/office/powerpoint/2010/main" val="4098546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1" y="804611"/>
            <a:ext cx="4144879" cy="518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5"/>
          <p:cNvSpPr txBox="1">
            <a:spLocks noChangeArrowheads="1"/>
          </p:cNvSpPr>
          <p:nvPr/>
        </p:nvSpPr>
        <p:spPr bwMode="auto">
          <a:xfrm>
            <a:off x="5303044" y="2141935"/>
            <a:ext cx="1989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350">
                <a:solidFill>
                  <a:srgbClr val="FFFF00"/>
                </a:solidFill>
              </a:rPr>
              <a:t>Served as Assistant</a:t>
            </a:r>
          </a:p>
          <a:p>
            <a:pPr fontAlgn="base">
              <a:spcBef>
                <a:spcPct val="0"/>
              </a:spcBef>
              <a:spcAft>
                <a:spcPct val="0"/>
              </a:spcAft>
              <a:buFontTx/>
              <a:buNone/>
            </a:pPr>
            <a:r>
              <a:rPr lang="en-US" altLang="en-US" sz="1350">
                <a:solidFill>
                  <a:srgbClr val="FFFF00"/>
                </a:solidFill>
              </a:rPr>
              <a:t>Secretary of the Navy</a:t>
            </a:r>
          </a:p>
          <a:p>
            <a:pPr fontAlgn="base">
              <a:spcBef>
                <a:spcPct val="0"/>
              </a:spcBef>
              <a:spcAft>
                <a:spcPct val="0"/>
              </a:spcAft>
              <a:buFontTx/>
              <a:buNone/>
            </a:pPr>
            <a:r>
              <a:rPr lang="en-US" altLang="en-US" sz="1350">
                <a:solidFill>
                  <a:srgbClr val="FFFF00"/>
                </a:solidFill>
              </a:rPr>
              <a:t>during World War One</a:t>
            </a:r>
          </a:p>
          <a:p>
            <a:pPr fontAlgn="base">
              <a:spcBef>
                <a:spcPct val="0"/>
              </a:spcBef>
              <a:spcAft>
                <a:spcPct val="0"/>
              </a:spcAft>
              <a:buFontTx/>
              <a:buNone/>
            </a:pPr>
            <a:r>
              <a:rPr lang="en-US" altLang="en-US" sz="1350">
                <a:solidFill>
                  <a:srgbClr val="FFFF00"/>
                </a:solidFill>
              </a:rPr>
              <a:t>(just like “Uncle Teddy”)</a:t>
            </a:r>
          </a:p>
        </p:txBody>
      </p:sp>
    </p:spTree>
    <p:extLst>
      <p:ext uri="{BB962C8B-B14F-4D97-AF65-F5344CB8AC3E}">
        <p14:creationId xmlns:p14="http://schemas.microsoft.com/office/powerpoint/2010/main" val="3867682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32" y="453016"/>
            <a:ext cx="4292466" cy="559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5"/>
          <p:cNvSpPr txBox="1">
            <a:spLocks noChangeArrowheads="1"/>
          </p:cNvSpPr>
          <p:nvPr/>
        </p:nvSpPr>
        <p:spPr bwMode="auto">
          <a:xfrm>
            <a:off x="5360194" y="2313385"/>
            <a:ext cx="184858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350">
                <a:solidFill>
                  <a:srgbClr val="FFFF00"/>
                </a:solidFill>
              </a:rPr>
              <a:t>Father of five children</a:t>
            </a:r>
          </a:p>
        </p:txBody>
      </p:sp>
    </p:spTree>
    <p:extLst>
      <p:ext uri="{BB962C8B-B14F-4D97-AF65-F5344CB8AC3E}">
        <p14:creationId xmlns:p14="http://schemas.microsoft.com/office/powerpoint/2010/main" val="3710306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237359" y="4908884"/>
            <a:ext cx="252184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350" dirty="0">
                <a:solidFill>
                  <a:srgbClr val="FFFF00"/>
                </a:solidFill>
              </a:rPr>
              <a:t>FDR contracted polio in 1921. </a:t>
            </a:r>
          </a:p>
          <a:p>
            <a:pPr fontAlgn="base">
              <a:spcBef>
                <a:spcPct val="0"/>
              </a:spcBef>
              <a:spcAft>
                <a:spcPct val="0"/>
              </a:spcAft>
              <a:buFontTx/>
              <a:buNone/>
            </a:pPr>
            <a:r>
              <a:rPr lang="en-US" altLang="en-US" sz="1350" dirty="0">
                <a:solidFill>
                  <a:srgbClr val="FFFF00"/>
                </a:solidFill>
              </a:rPr>
              <a:t>His legs were paralyzed. </a:t>
            </a:r>
          </a:p>
          <a:p>
            <a:pPr fontAlgn="base">
              <a:spcBef>
                <a:spcPct val="0"/>
              </a:spcBef>
              <a:spcAft>
                <a:spcPct val="0"/>
              </a:spcAft>
              <a:buFontTx/>
              <a:buNone/>
            </a:pPr>
            <a:r>
              <a:rPr lang="en-US" altLang="en-US" sz="1350" dirty="0">
                <a:solidFill>
                  <a:srgbClr val="FFFF00"/>
                </a:solidFill>
              </a:rPr>
              <a:t>He was a paraplegic.   </a:t>
            </a:r>
          </a:p>
        </p:txBody>
      </p:sp>
      <p:pic>
        <p:nvPicPr>
          <p:cNvPr id="1054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355" y="494130"/>
            <a:ext cx="3116178" cy="47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54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369" y="494130"/>
            <a:ext cx="2308559" cy="320633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54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256" y="3585412"/>
            <a:ext cx="2264045" cy="303195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33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52" y="1349451"/>
            <a:ext cx="4185954" cy="326448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7523" name="Text Box 5"/>
          <p:cNvSpPr txBox="1">
            <a:spLocks noChangeArrowheads="1"/>
          </p:cNvSpPr>
          <p:nvPr/>
        </p:nvSpPr>
        <p:spPr bwMode="auto">
          <a:xfrm>
            <a:off x="496557" y="625286"/>
            <a:ext cx="5187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600" b="1" dirty="0">
                <a:solidFill>
                  <a:srgbClr val="FFFF00"/>
                </a:solidFill>
              </a:rPr>
              <a:t>He was elected governor of New York State in 1928</a:t>
            </a:r>
            <a:r>
              <a:rPr lang="en-US" altLang="en-US" sz="1350" dirty="0">
                <a:solidFill>
                  <a:srgbClr val="FFFF00"/>
                </a:solidFill>
              </a:rPr>
              <a:t>.</a:t>
            </a:r>
          </a:p>
        </p:txBody>
      </p:sp>
      <p:pic>
        <p:nvPicPr>
          <p:cNvPr id="1075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491" y="794563"/>
            <a:ext cx="2424362" cy="510391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112452" y="4849247"/>
            <a:ext cx="4572000" cy="1169551"/>
          </a:xfrm>
          <a:prstGeom prst="rect">
            <a:avLst/>
          </a:prstGeom>
        </p:spPr>
        <p:txBody>
          <a:bodyPr>
            <a:spAutoFit/>
          </a:bodyPr>
          <a:lstStyle/>
          <a:p>
            <a:r>
              <a:rPr lang="en-US" sz="1400" dirty="0">
                <a:solidFill>
                  <a:srgbClr val="FFFF00"/>
                </a:solidFill>
              </a:rPr>
              <a:t>As governor, FDR…</a:t>
            </a:r>
          </a:p>
          <a:p>
            <a:r>
              <a:rPr lang="en-US" sz="1400" dirty="0">
                <a:solidFill>
                  <a:srgbClr val="FFFF00"/>
                </a:solidFill>
              </a:rPr>
              <a:t>    - provided relief for the state’s citizens – especially </a:t>
            </a:r>
          </a:p>
          <a:p>
            <a:r>
              <a:rPr lang="en-US" sz="1400" dirty="0">
                <a:solidFill>
                  <a:srgbClr val="FFFF00"/>
                </a:solidFill>
              </a:rPr>
              <a:t>       farmers</a:t>
            </a:r>
          </a:p>
          <a:p>
            <a:r>
              <a:rPr lang="en-US" sz="1400" dirty="0">
                <a:solidFill>
                  <a:srgbClr val="FFFF00"/>
                </a:solidFill>
              </a:rPr>
              <a:t>    - established the Temporary Relief Administration </a:t>
            </a:r>
          </a:p>
          <a:p>
            <a:r>
              <a:rPr lang="en-US" sz="1400" dirty="0">
                <a:solidFill>
                  <a:srgbClr val="FFFF00"/>
                </a:solidFill>
              </a:rPr>
              <a:t>       which gave aid to unemployed New Yorkers</a:t>
            </a:r>
            <a:endParaRPr lang="en-US" sz="2000" dirty="0">
              <a:solidFill>
                <a:srgbClr val="FFFF00"/>
              </a:solidFill>
            </a:endParaRPr>
          </a:p>
        </p:txBody>
      </p:sp>
    </p:spTree>
    <p:extLst>
      <p:ext uri="{BB962C8B-B14F-4D97-AF65-F5344CB8AC3E}">
        <p14:creationId xmlns:p14="http://schemas.microsoft.com/office/powerpoint/2010/main" val="3016760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874" y="5522495"/>
            <a:ext cx="2857500" cy="253916"/>
          </a:xfrm>
          <a:prstGeom prst="rect">
            <a:avLst/>
          </a:prstGeom>
        </p:spPr>
        <p:txBody>
          <a:bodyPr>
            <a:spAutoFit/>
          </a:bodyPr>
          <a:lstStyle/>
          <a:p>
            <a:pPr algn="ctr" fontAlgn="base">
              <a:spcBef>
                <a:spcPct val="0"/>
              </a:spcBef>
              <a:spcAft>
                <a:spcPct val="0"/>
              </a:spcAft>
              <a:defRPr/>
            </a:pPr>
            <a:r>
              <a:rPr lang="en-US" sz="1050" dirty="0">
                <a:solidFill>
                  <a:srgbClr val="333399">
                    <a:lumMod val="40000"/>
                    <a:lumOff val="60000"/>
                  </a:srgbClr>
                </a:solidFill>
              </a:rPr>
              <a:t>http://</a:t>
            </a:r>
            <a:r>
              <a:rPr lang="en-US" sz="1050" dirty="0">
                <a:solidFill>
                  <a:srgbClr val="333399">
                    <a:lumMod val="40000"/>
                    <a:lumOff val="60000"/>
                  </a:srgbClr>
                </a:solidFill>
                <a:hlinkClick r:id="rId3"/>
              </a:rPr>
              <a:t>FDR's First Inaugural Newsreel (9 min)</a:t>
            </a:r>
            <a:endParaRPr lang="en-US" sz="1050" dirty="0">
              <a:solidFill>
                <a:srgbClr val="333399">
                  <a:lumMod val="40000"/>
                  <a:lumOff val="60000"/>
                </a:srgbClr>
              </a:solidFill>
            </a:endParaRPr>
          </a:p>
        </p:txBody>
      </p:sp>
      <p:pic>
        <p:nvPicPr>
          <p:cNvPr id="1126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538" y="459696"/>
            <a:ext cx="3838073" cy="494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35" y="490785"/>
            <a:ext cx="3831420" cy="49124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0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457200" y="391514"/>
            <a:ext cx="8229600" cy="552325"/>
          </a:xfrm>
        </p:spPr>
        <p:txBody>
          <a:bodyPr/>
          <a:lstStyle/>
          <a:p>
            <a:pPr eaLnBrk="1" hangingPunct="1"/>
            <a:r>
              <a:rPr lang="en-US" altLang="en-US" sz="3200" dirty="0">
                <a:solidFill>
                  <a:srgbClr val="FFFF00"/>
                </a:solidFill>
              </a:rPr>
              <a:t>Warning Signs of an Economy in Trouble</a:t>
            </a:r>
          </a:p>
        </p:txBody>
      </p:sp>
      <p:sp>
        <p:nvSpPr>
          <p:cNvPr id="5" name="TextBox 4"/>
          <p:cNvSpPr txBox="1"/>
          <p:nvPr/>
        </p:nvSpPr>
        <p:spPr>
          <a:xfrm>
            <a:off x="457200" y="1149475"/>
            <a:ext cx="3401893" cy="1323439"/>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FFFF00"/>
                </a:solidFill>
              </a:rPr>
              <a:t>Overproduction</a:t>
            </a:r>
          </a:p>
          <a:p>
            <a:pPr marL="457200" indent="-457200">
              <a:buFont typeface="Arial" panose="020B0604020202020204" pitchFamily="34" charset="0"/>
              <a:buChar char="•"/>
            </a:pPr>
            <a:r>
              <a:rPr lang="en-US" sz="2400" dirty="0">
                <a:solidFill>
                  <a:srgbClr val="FFFF00"/>
                </a:solidFill>
              </a:rPr>
              <a:t>Business failures</a:t>
            </a:r>
          </a:p>
          <a:p>
            <a:pPr marL="457200" indent="-457200">
              <a:buFont typeface="Arial" panose="020B0604020202020204" pitchFamily="34" charset="0"/>
              <a:buChar char="•"/>
            </a:pPr>
            <a:r>
              <a:rPr lang="en-US" sz="3200" dirty="0">
                <a:solidFill>
                  <a:srgbClr val="FFFF00"/>
                </a:solidFill>
              </a:rPr>
              <a:t>Unemployment</a:t>
            </a:r>
          </a:p>
        </p:txBody>
      </p:sp>
      <p:pic>
        <p:nvPicPr>
          <p:cNvPr id="6" name="Picture 7" descr="ch23_charts_ahon_se_p07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939" y="1543879"/>
            <a:ext cx="3770561" cy="404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1075839" y="2740106"/>
            <a:ext cx="3673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marL="342900" indent="-342900" eaLnBrk="1" hangingPunct="1">
              <a:buFontTx/>
              <a:buChar char="-"/>
            </a:pPr>
            <a:r>
              <a:rPr lang="en-US" altLang="en-US" dirty="0">
                <a:solidFill>
                  <a:srgbClr val="FFFF00"/>
                </a:solidFill>
              </a:rPr>
              <a:t>By 1933, some 13</a:t>
            </a:r>
          </a:p>
          <a:p>
            <a:pPr eaLnBrk="1" hangingPunct="1"/>
            <a:r>
              <a:rPr lang="en-US" altLang="en-US" dirty="0">
                <a:solidFill>
                  <a:srgbClr val="FFFF00"/>
                </a:solidFill>
              </a:rPr>
              <a:t>    million people were </a:t>
            </a:r>
          </a:p>
          <a:p>
            <a:pPr eaLnBrk="1" hangingPunct="1"/>
            <a:r>
              <a:rPr lang="en-US" altLang="en-US" dirty="0">
                <a:solidFill>
                  <a:srgbClr val="FFFF00"/>
                </a:solidFill>
              </a:rPr>
              <a:t>    unemployed.</a:t>
            </a:r>
          </a:p>
        </p:txBody>
      </p:sp>
      <p:sp>
        <p:nvSpPr>
          <p:cNvPr id="8" name="Text Box 12"/>
          <p:cNvSpPr txBox="1">
            <a:spLocks noChangeArrowheads="1"/>
          </p:cNvSpPr>
          <p:nvPr/>
        </p:nvSpPr>
        <p:spPr bwMode="auto">
          <a:xfrm>
            <a:off x="1075839" y="3934678"/>
            <a:ext cx="3673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marL="342900" indent="-342900" eaLnBrk="1" hangingPunct="1">
              <a:buFontTx/>
              <a:buChar char="-"/>
            </a:pPr>
            <a:r>
              <a:rPr lang="en-US" altLang="en-US" dirty="0">
                <a:solidFill>
                  <a:srgbClr val="FFFF00"/>
                </a:solidFill>
              </a:rPr>
              <a:t>Some resorted to</a:t>
            </a:r>
          </a:p>
          <a:p>
            <a:pPr eaLnBrk="1" hangingPunct="1"/>
            <a:r>
              <a:rPr lang="en-US" altLang="en-US" dirty="0">
                <a:solidFill>
                  <a:srgbClr val="FFFF00"/>
                </a:solidFill>
              </a:rPr>
              <a:t>    selling apples and  </a:t>
            </a:r>
          </a:p>
          <a:p>
            <a:pPr eaLnBrk="1" hangingPunct="1"/>
            <a:r>
              <a:rPr lang="en-US" altLang="en-US" dirty="0">
                <a:solidFill>
                  <a:srgbClr val="FFFF00"/>
                </a:solidFill>
              </a:rPr>
              <a:t>    pencils on the street.</a:t>
            </a:r>
          </a:p>
        </p:txBody>
      </p:sp>
      <p:sp>
        <p:nvSpPr>
          <p:cNvPr id="9" name="Text Box 12"/>
          <p:cNvSpPr txBox="1">
            <a:spLocks noChangeArrowheads="1"/>
          </p:cNvSpPr>
          <p:nvPr/>
        </p:nvSpPr>
        <p:spPr bwMode="auto">
          <a:xfrm>
            <a:off x="1075839" y="5173056"/>
            <a:ext cx="3673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marL="342900" indent="-342900" eaLnBrk="1" hangingPunct="1">
              <a:buFontTx/>
              <a:buChar char="-"/>
            </a:pPr>
            <a:r>
              <a:rPr lang="en-US" altLang="en-US" dirty="0">
                <a:solidFill>
                  <a:srgbClr val="FFFF00"/>
                </a:solidFill>
              </a:rPr>
              <a:t>Even those with jobs </a:t>
            </a:r>
          </a:p>
          <a:p>
            <a:pPr eaLnBrk="1" hangingPunct="1"/>
            <a:r>
              <a:rPr lang="en-US" altLang="en-US" dirty="0">
                <a:solidFill>
                  <a:srgbClr val="FFFF00"/>
                </a:solidFill>
              </a:rPr>
              <a:t>    suffered from pay </a:t>
            </a:r>
          </a:p>
          <a:p>
            <a:pPr eaLnBrk="1" hangingPunct="1"/>
            <a:r>
              <a:rPr lang="en-US" altLang="en-US" dirty="0">
                <a:solidFill>
                  <a:srgbClr val="FFFF00"/>
                </a:solidFill>
              </a:rPr>
              <a:t>    cuts.</a:t>
            </a:r>
          </a:p>
        </p:txBody>
      </p:sp>
    </p:spTree>
    <p:extLst>
      <p:ext uri="{BB962C8B-B14F-4D97-AF65-F5344CB8AC3E}">
        <p14:creationId xmlns:p14="http://schemas.microsoft.com/office/powerpoint/2010/main" val="5537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9475"/>
            <a:ext cx="3175869" cy="1692771"/>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FFFF00"/>
                </a:solidFill>
              </a:rPr>
              <a:t>Overproduction</a:t>
            </a:r>
          </a:p>
          <a:p>
            <a:pPr marL="457200" indent="-457200">
              <a:buFont typeface="Arial" panose="020B0604020202020204" pitchFamily="34" charset="0"/>
              <a:buChar char="•"/>
            </a:pPr>
            <a:r>
              <a:rPr lang="en-US" sz="2400" dirty="0">
                <a:solidFill>
                  <a:srgbClr val="FFFF00"/>
                </a:solidFill>
              </a:rPr>
              <a:t>Business failures</a:t>
            </a:r>
          </a:p>
          <a:p>
            <a:pPr marL="457200" indent="-457200">
              <a:buFont typeface="Arial" panose="020B0604020202020204" pitchFamily="34" charset="0"/>
              <a:buChar char="•"/>
            </a:pPr>
            <a:r>
              <a:rPr lang="en-US" sz="2400" dirty="0">
                <a:solidFill>
                  <a:srgbClr val="FFFF00"/>
                </a:solidFill>
              </a:rPr>
              <a:t>Unemployment</a:t>
            </a:r>
          </a:p>
          <a:p>
            <a:pPr marL="457200" indent="-457200">
              <a:buFont typeface="Arial" panose="020B0604020202020204" pitchFamily="34" charset="0"/>
              <a:buChar char="•"/>
            </a:pPr>
            <a:r>
              <a:rPr lang="en-US" sz="3200" dirty="0">
                <a:solidFill>
                  <a:srgbClr val="FFFF00"/>
                </a:solidFill>
              </a:rPr>
              <a:t>Banking crisis</a:t>
            </a:r>
          </a:p>
        </p:txBody>
      </p:sp>
      <p:sp>
        <p:nvSpPr>
          <p:cNvPr id="5" name="Rectangle 5"/>
          <p:cNvSpPr>
            <a:spLocks noGrp="1" noChangeArrowheads="1"/>
          </p:cNvSpPr>
          <p:nvPr>
            <p:ph type="title"/>
          </p:nvPr>
        </p:nvSpPr>
        <p:spPr>
          <a:xfrm>
            <a:off x="457200" y="391514"/>
            <a:ext cx="8229600" cy="552325"/>
          </a:xfrm>
        </p:spPr>
        <p:txBody>
          <a:bodyPr/>
          <a:lstStyle/>
          <a:p>
            <a:pPr eaLnBrk="1" hangingPunct="1"/>
            <a:r>
              <a:rPr lang="en-US" altLang="en-US" sz="3200" dirty="0">
                <a:solidFill>
                  <a:srgbClr val="FFFF00"/>
                </a:solidFill>
              </a:rPr>
              <a:t>Warning Signs of an Economy in Trouble</a:t>
            </a:r>
          </a:p>
        </p:txBody>
      </p:sp>
      <p:pic>
        <p:nvPicPr>
          <p:cNvPr id="6" name="Picture 5"/>
          <p:cNvPicPr>
            <a:picLocks noChangeAspect="1"/>
          </p:cNvPicPr>
          <p:nvPr/>
        </p:nvPicPr>
        <p:blipFill>
          <a:blip r:embed="rId2"/>
          <a:stretch>
            <a:fillRect/>
          </a:stretch>
        </p:blipFill>
        <p:spPr>
          <a:xfrm>
            <a:off x="4266817" y="2057416"/>
            <a:ext cx="4419983" cy="3359187"/>
          </a:xfrm>
          <a:prstGeom prst="rect">
            <a:avLst/>
          </a:prstGeom>
        </p:spPr>
      </p:pic>
      <p:sp>
        <p:nvSpPr>
          <p:cNvPr id="7" name="Text Box 4"/>
          <p:cNvSpPr txBox="1">
            <a:spLocks noChangeArrowheads="1"/>
          </p:cNvSpPr>
          <p:nvPr/>
        </p:nvSpPr>
        <p:spPr bwMode="auto">
          <a:xfrm>
            <a:off x="939800" y="3094809"/>
            <a:ext cx="2971800" cy="232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spcAft>
                <a:spcPts val="1600"/>
              </a:spcAft>
              <a:buFont typeface="Arial" panose="020B0604020202020204" pitchFamily="34" charset="0"/>
              <a:buChar char="•"/>
            </a:pPr>
            <a:r>
              <a:rPr lang="en-US" altLang="en-US" dirty="0">
                <a:solidFill>
                  <a:srgbClr val="FFFF00"/>
                </a:solidFill>
              </a:rPr>
              <a:t>Many people were unable to repay their loans. </a:t>
            </a:r>
          </a:p>
          <a:p>
            <a:pPr eaLnBrk="1" hangingPunct="1">
              <a:spcAft>
                <a:spcPts val="1600"/>
              </a:spcAft>
              <a:buFont typeface="Arial" panose="020B0604020202020204" pitchFamily="34" charset="0"/>
              <a:buChar char="•"/>
            </a:pPr>
            <a:r>
              <a:rPr lang="en-US" altLang="en-US" dirty="0">
                <a:solidFill>
                  <a:srgbClr val="FFFF00"/>
                </a:solidFill>
              </a:rPr>
              <a:t>Banks also lost money on the stock market. </a:t>
            </a:r>
          </a:p>
        </p:txBody>
      </p:sp>
      <p:sp>
        <p:nvSpPr>
          <p:cNvPr id="8" name="Text Box 6"/>
          <p:cNvSpPr txBox="1">
            <a:spLocks noChangeArrowheads="1"/>
          </p:cNvSpPr>
          <p:nvPr/>
        </p:nvSpPr>
        <p:spPr bwMode="auto">
          <a:xfrm>
            <a:off x="457200" y="5553104"/>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When they ran out of money, the banks went out of business.</a:t>
            </a:r>
          </a:p>
        </p:txBody>
      </p:sp>
    </p:spTree>
    <p:extLst>
      <p:ext uri="{BB962C8B-B14F-4D97-AF65-F5344CB8AC3E}">
        <p14:creationId xmlns:p14="http://schemas.microsoft.com/office/powerpoint/2010/main" val="3494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914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Terrified depositors ran to their banks, demanding </a:t>
            </a:r>
          </a:p>
          <a:p>
            <a:pPr eaLnBrk="1" hangingPunct="1"/>
            <a:r>
              <a:rPr lang="en-US" altLang="en-US" dirty="0">
                <a:solidFill>
                  <a:srgbClr val="FFFF00"/>
                </a:solidFill>
              </a:rPr>
              <a:t>their money. </a:t>
            </a:r>
          </a:p>
        </p:txBody>
      </p:sp>
      <p:sp>
        <p:nvSpPr>
          <p:cNvPr id="14339" name="Text Box 6"/>
          <p:cNvSpPr txBox="1">
            <a:spLocks noChangeArrowheads="1"/>
          </p:cNvSpPr>
          <p:nvPr/>
        </p:nvSpPr>
        <p:spPr bwMode="auto">
          <a:xfrm>
            <a:off x="1295400" y="5867400"/>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anose="020B0604030504040204" pitchFamily="34" charset="0"/>
              </a:defRPr>
            </a:lvl1pPr>
            <a:lvl2pPr marL="742950" indent="-285750" eaLnBrk="0" hangingPunct="0">
              <a:defRPr sz="2200">
                <a:solidFill>
                  <a:schemeClr val="tx1"/>
                </a:solidFill>
                <a:latin typeface="Verdana" panose="020B0604030504040204" pitchFamily="34" charset="0"/>
              </a:defRPr>
            </a:lvl2pPr>
            <a:lvl3pPr marL="1143000" indent="-228600" eaLnBrk="0" hangingPunct="0">
              <a:defRPr sz="2200">
                <a:solidFill>
                  <a:schemeClr val="tx1"/>
                </a:solidFill>
                <a:latin typeface="Verdana" panose="020B0604030504040204" pitchFamily="34" charset="0"/>
              </a:defRPr>
            </a:lvl3pPr>
            <a:lvl4pPr marL="1600200" indent="-228600" eaLnBrk="0" hangingPunct="0">
              <a:defRPr sz="2200">
                <a:solidFill>
                  <a:schemeClr val="tx1"/>
                </a:solidFill>
                <a:latin typeface="Verdana" panose="020B0604030504040204" pitchFamily="34" charset="0"/>
              </a:defRPr>
            </a:lvl4pPr>
            <a:lvl5pPr marL="2057400" indent="-228600" eaLnBrk="0" hangingPunct="0">
              <a:defRPr sz="2200">
                <a:solidFill>
                  <a:schemeClr val="tx1"/>
                </a:solidFill>
                <a:latin typeface="Verdana" panose="020B060403050404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altLang="en-US" dirty="0">
                <a:solidFill>
                  <a:srgbClr val="FFFF00"/>
                </a:solidFill>
              </a:rPr>
              <a:t>Many found that their money was gone</a:t>
            </a:r>
            <a:r>
              <a:rPr lang="en-US" altLang="en-US" dirty="0"/>
              <a:t>.</a:t>
            </a:r>
          </a:p>
        </p:txBody>
      </p:sp>
      <p:pic>
        <p:nvPicPr>
          <p:cNvPr id="14344" name="Picture 8" descr="78076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480060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2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208486"/>
            <a:ext cx="5715000" cy="453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75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143001"/>
            <a:ext cx="5372100" cy="382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1257300" y="5198031"/>
            <a:ext cx="6743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1050">
                <a:solidFill>
                  <a:srgbClr val="FFFF00"/>
                </a:solidFill>
              </a:rPr>
              <a:t>Crowd gathered on the sidewalks and the street by the Milwaukee Avenue Bank during a bank failure. </a:t>
            </a:r>
          </a:p>
          <a:p>
            <a:pPr algn="ctr" fontAlgn="base">
              <a:spcBef>
                <a:spcPct val="0"/>
              </a:spcBef>
              <a:spcAft>
                <a:spcPct val="0"/>
              </a:spcAft>
              <a:buFontTx/>
              <a:buNone/>
            </a:pPr>
            <a:r>
              <a:rPr lang="en-US" altLang="en-US" sz="1050">
                <a:solidFill>
                  <a:srgbClr val="FFFF00"/>
                </a:solidFill>
              </a:rPr>
              <a:t>Exterior view of a crowd gathered on the sidewalks and the street. The bank was located at 739-47 Milwaukee Avenue (formerly 409-415 Milwaukee Avenue) in the West Town community area of Chicago. </a:t>
            </a:r>
            <a:br>
              <a:rPr lang="en-US" altLang="en-US" sz="1050">
                <a:solidFill>
                  <a:srgbClr val="FFFF00"/>
                </a:solidFill>
              </a:rPr>
            </a:br>
            <a:r>
              <a:rPr lang="en-US" altLang="en-US" sz="900">
                <a:solidFill>
                  <a:srgbClr val="FFFF00"/>
                </a:solidFill>
              </a:rPr>
              <a:t>Courtesy of the Chicago Historical Society.</a:t>
            </a:r>
            <a:r>
              <a:rPr lang="en-US" altLang="en-US" sz="1050">
                <a:solidFill>
                  <a:srgbClr val="FFFF00"/>
                </a:solidFill>
              </a:rPr>
              <a:t> </a:t>
            </a:r>
          </a:p>
        </p:txBody>
      </p:sp>
    </p:spTree>
    <p:extLst>
      <p:ext uri="{BB962C8B-B14F-4D97-AF65-F5344CB8AC3E}">
        <p14:creationId xmlns:p14="http://schemas.microsoft.com/office/powerpoint/2010/main" val="23586065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1529</Words>
  <Application>Microsoft Office PowerPoint</Application>
  <PresentationFormat>On-screen Show (4:3)</PresentationFormat>
  <Paragraphs>220</Paragraphs>
  <Slides>47</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Librarian</vt:lpstr>
      <vt:lpstr>Times New Roman</vt:lpstr>
      <vt:lpstr>Verdana</vt:lpstr>
      <vt:lpstr>Default Design</vt:lpstr>
      <vt:lpstr>PowerPoint Presentation</vt:lpstr>
      <vt:lpstr>PowerPoint Presentation</vt:lpstr>
      <vt:lpstr>Warning Signs of an Economy in Trouble</vt:lpstr>
      <vt:lpstr>PowerPoint Presentation</vt:lpstr>
      <vt:lpstr>Warning Signs of an Economy in Trouble</vt:lpstr>
      <vt:lpstr>Warning Signs of an Economy in Trouble</vt:lpstr>
      <vt:lpstr>PowerPoint Presentation</vt:lpstr>
      <vt:lpstr>PowerPoint Presentation</vt:lpstr>
      <vt:lpstr>PowerPoint Presentation</vt:lpstr>
      <vt:lpstr>PowerPoint Presentation</vt:lpstr>
      <vt:lpstr>PowerPoint Presentation</vt:lpstr>
      <vt:lpstr>PowerPoint Presentation</vt:lpstr>
      <vt:lpstr>The Stock Market Crash</vt:lpstr>
      <vt:lpstr>PowerPoint Presentation</vt:lpstr>
      <vt:lpstr>PowerPoint Presentation</vt:lpstr>
      <vt:lpstr>PowerPoint Presentation</vt:lpstr>
      <vt:lpstr>PowerPoint Presentation</vt:lpstr>
      <vt:lpstr>Hoover Takes Action</vt:lpstr>
      <vt:lpstr>Private Charities Do What they Can</vt:lpstr>
      <vt:lpstr>PowerPoint Presentation</vt:lpstr>
      <vt:lpstr>PowerPoint Presentation</vt:lpstr>
      <vt:lpstr>PowerPoint Presentation</vt:lpstr>
      <vt:lpstr>PowerPoint Presentation</vt:lpstr>
      <vt:lpstr>Government Programs</vt:lpstr>
      <vt:lpstr>“Hoovervilles”</vt:lpstr>
      <vt:lpstr>PowerPoint Presentation</vt:lpstr>
      <vt:lpstr>“Hoover Blankets”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Franklin Delano Roosevelt</vt:lpstr>
      <vt:lpstr>Biography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lwolfanger</dc:creator>
  <cp:lastModifiedBy>Lisa Wolfanger</cp:lastModifiedBy>
  <cp:revision>22</cp:revision>
  <dcterms:created xsi:type="dcterms:W3CDTF">2016-04-26T20:08:03Z</dcterms:created>
  <dcterms:modified xsi:type="dcterms:W3CDTF">2017-03-20T22:33:38Z</dcterms:modified>
</cp:coreProperties>
</file>