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2" r:id="rId4"/>
    <p:sldId id="260" r:id="rId5"/>
    <p:sldId id="261" r:id="rId6"/>
    <p:sldId id="263" r:id="rId7"/>
    <p:sldId id="264" r:id="rId8"/>
    <p:sldId id="265" r:id="rId9"/>
    <p:sldId id="266" r:id="rId10"/>
    <p:sldId id="267" r:id="rId11"/>
    <p:sldId id="268" r:id="rId12"/>
    <p:sldId id="269" r:id="rId13"/>
    <p:sldId id="276" r:id="rId14"/>
    <p:sldId id="270" r:id="rId15"/>
    <p:sldId id="271" r:id="rId16"/>
    <p:sldId id="272" r:id="rId17"/>
    <p:sldId id="273" r:id="rId18"/>
    <p:sldId id="275"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300" r:id="rId35"/>
    <p:sldId id="291" r:id="rId36"/>
    <p:sldId id="292" r:id="rId37"/>
    <p:sldId id="293" r:id="rId38"/>
    <p:sldId id="294" r:id="rId39"/>
    <p:sldId id="295" r:id="rId40"/>
    <p:sldId id="297" r:id="rId41"/>
    <p:sldId id="296"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EBB9E1-C902-4BF5-8F71-3C2013A959F1}"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EBB9E1-C902-4BF5-8F71-3C2013A959F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EBB9E1-C902-4BF5-8F71-3C2013A959F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EBB9E1-C902-4BF5-8F71-3C2013A959F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4EBB9E1-C902-4BF5-8F71-3C2013A959F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EBB9E1-C902-4BF5-8F71-3C2013A959F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EBB9E1-C902-4BF5-8F71-3C2013A959F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EBB9E1-C902-4BF5-8F71-3C2013A959F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EBB9E1-C902-4BF5-8F71-3C2013A959F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EBB9E1-C902-4BF5-8F71-3C2013A959F1}"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83EAFC8D-6EFF-4DC9-AC59-F0D102D36D7F}" type="datetimeFigureOut">
              <a:rPr lang="en-US" smtClean="0"/>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EBB9E1-C902-4BF5-8F71-3C2013A959F1}"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3EAFC8D-6EFF-4DC9-AC59-F0D102D36D7F}" type="datetimeFigureOut">
              <a:rPr lang="en-US" smtClean="0"/>
              <a:t>10/16/2016</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4EBB9E1-C902-4BF5-8F71-3C2013A959F1}"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YcDoN-KEiKQ"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American Revolution</a:t>
            </a:r>
            <a:endParaRPr lang="en-US"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smtClean="0"/>
              <a:t>Part One </a:t>
            </a:r>
          </a:p>
          <a:p>
            <a:r>
              <a:rPr lang="en-US" dirty="0" smtClean="0"/>
              <a:t>Conflict in the Colonies</a:t>
            </a:r>
            <a:endParaRPr lang="en-US" dirty="0"/>
          </a:p>
        </p:txBody>
      </p:sp>
    </p:spTree>
    <p:extLst>
      <p:ext uri="{BB962C8B-B14F-4D97-AF65-F5344CB8AC3E}">
        <p14:creationId xmlns:p14="http://schemas.microsoft.com/office/powerpoint/2010/main" val="324345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95400"/>
            <a:ext cx="8458200" cy="5334000"/>
          </a:xfrm>
        </p:spPr>
        <p:txBody>
          <a:bodyPr>
            <a:normAutofit fontScale="62500" lnSpcReduction="20000"/>
          </a:bodyPr>
          <a:lstStyle/>
          <a:p>
            <a:pPr marL="0" indent="0" algn="ctr">
              <a:buNone/>
            </a:pPr>
            <a:r>
              <a:rPr lang="en-US" sz="5800" b="1" dirty="0" smtClean="0"/>
              <a:t>1764</a:t>
            </a:r>
          </a:p>
          <a:p>
            <a:pPr marL="0" indent="0">
              <a:buNone/>
            </a:pPr>
            <a:endParaRPr lang="en-US" sz="3200" dirty="0" smtClean="0"/>
          </a:p>
          <a:p>
            <a:pPr marL="0" indent="0">
              <a:buNone/>
            </a:pPr>
            <a:r>
              <a:rPr lang="en-US" sz="3200" dirty="0" smtClean="0"/>
              <a:t>Parliament passes the </a:t>
            </a:r>
            <a:r>
              <a:rPr lang="en-US" sz="3200" u="sng" dirty="0" smtClean="0"/>
              <a:t>Sugar Act.</a:t>
            </a:r>
            <a:endParaRPr lang="en-US" sz="3200" dirty="0" smtClean="0"/>
          </a:p>
          <a:p>
            <a:pPr marL="0" indent="0">
              <a:buNone/>
            </a:pPr>
            <a:r>
              <a:rPr lang="en-US" sz="3200" dirty="0" smtClean="0"/>
              <a:t>	- Placed </a:t>
            </a:r>
            <a:r>
              <a:rPr lang="en-US" sz="3200" u="sng" dirty="0" smtClean="0"/>
              <a:t>duties</a:t>
            </a:r>
            <a:r>
              <a:rPr lang="en-US" sz="3200" dirty="0" smtClean="0"/>
              <a:t> on sugar and molasses sent to the colonies. </a:t>
            </a:r>
          </a:p>
          <a:p>
            <a:pPr marL="0" indent="0">
              <a:buNone/>
            </a:pPr>
            <a:r>
              <a:rPr lang="en-US" sz="3200" dirty="0"/>
              <a:t>	</a:t>
            </a:r>
            <a:r>
              <a:rPr lang="en-US" sz="3200" dirty="0" smtClean="0"/>
              <a:t>- </a:t>
            </a:r>
            <a:r>
              <a:rPr lang="en-US" sz="3200" u="sng" dirty="0" smtClean="0"/>
              <a:t>Duty</a:t>
            </a:r>
            <a:r>
              <a:rPr lang="en-US" sz="3200" dirty="0" smtClean="0"/>
              <a:t>: A c</a:t>
            </a:r>
            <a:r>
              <a:rPr lang="en-US" sz="3200" b="1" dirty="0" smtClean="0"/>
              <a:t>ustoms duty</a:t>
            </a:r>
            <a:r>
              <a:rPr lang="en-US" sz="3200" dirty="0" smtClean="0"/>
              <a:t> </a:t>
            </a:r>
            <a:r>
              <a:rPr lang="en-US" sz="3200" dirty="0"/>
              <a:t>is a tariff or tax imposed on goods </a:t>
            </a:r>
            <a:endParaRPr lang="en-US" sz="3200" dirty="0" smtClean="0"/>
          </a:p>
          <a:p>
            <a:pPr marL="0" indent="0">
              <a:buNone/>
            </a:pPr>
            <a:r>
              <a:rPr lang="en-US" sz="3200" dirty="0"/>
              <a:t> </a:t>
            </a:r>
            <a:r>
              <a:rPr lang="en-US" sz="3200" dirty="0" smtClean="0"/>
              <a:t>               coming into a country</a:t>
            </a:r>
          </a:p>
          <a:p>
            <a:pPr marL="0" indent="0">
              <a:buNone/>
            </a:pPr>
            <a:r>
              <a:rPr lang="en-US" sz="3200" dirty="0"/>
              <a:t>	</a:t>
            </a:r>
            <a:r>
              <a:rPr lang="en-US" sz="3200" dirty="0" smtClean="0"/>
              <a:t>- Also called for strict enforcement of the act and harsh </a:t>
            </a:r>
          </a:p>
          <a:p>
            <a:pPr marL="0" indent="0">
              <a:buNone/>
            </a:pPr>
            <a:r>
              <a:rPr lang="en-US" sz="3200" dirty="0"/>
              <a:t>	</a:t>
            </a:r>
            <a:r>
              <a:rPr lang="en-US" sz="3200" dirty="0" smtClean="0"/>
              <a:t>  punishment of smugglers.</a:t>
            </a:r>
          </a:p>
          <a:p>
            <a:pPr marL="0" indent="0">
              <a:buNone/>
            </a:pPr>
            <a:r>
              <a:rPr lang="en-US" sz="3200" dirty="0"/>
              <a:t>	</a:t>
            </a:r>
            <a:r>
              <a:rPr lang="en-US" sz="3200" dirty="0" smtClean="0"/>
              <a:t>- Primarily impacted colonial merchants.</a:t>
            </a:r>
          </a:p>
          <a:p>
            <a:pPr marL="0" indent="0">
              <a:buNone/>
            </a:pPr>
            <a:endParaRPr lang="en-US" sz="3200" dirty="0" smtClean="0"/>
          </a:p>
          <a:p>
            <a:pPr marL="0" indent="0">
              <a:buNone/>
            </a:pPr>
            <a:r>
              <a:rPr lang="en-US" sz="3200" dirty="0" smtClean="0"/>
              <a:t>Parliament gives greater authority to the British Vice-Admiralty Courts.</a:t>
            </a:r>
          </a:p>
          <a:p>
            <a:pPr marL="0" indent="0">
              <a:buNone/>
            </a:pPr>
            <a:r>
              <a:rPr lang="en-US" sz="3200" dirty="0"/>
              <a:t>	</a:t>
            </a:r>
            <a:r>
              <a:rPr lang="en-US" sz="3200" dirty="0" smtClean="0"/>
              <a:t>- No juries</a:t>
            </a:r>
          </a:p>
          <a:p>
            <a:pPr marL="0" indent="0">
              <a:buNone/>
            </a:pPr>
            <a:r>
              <a:rPr lang="en-US" sz="3200" dirty="0"/>
              <a:t>	</a:t>
            </a:r>
            <a:r>
              <a:rPr lang="en-US" sz="3200" dirty="0" smtClean="0"/>
              <a:t>- Suspected smugglers treated as guilty until proven innocent, </a:t>
            </a:r>
          </a:p>
          <a:p>
            <a:pPr marL="0" indent="0">
              <a:buNone/>
            </a:pPr>
            <a:r>
              <a:rPr lang="en-US" sz="3200" dirty="0"/>
              <a:t>	</a:t>
            </a:r>
            <a:r>
              <a:rPr lang="en-US" sz="3200" dirty="0" smtClean="0"/>
              <a:t>  contrary to British law which presumed accused persons  </a:t>
            </a:r>
          </a:p>
          <a:p>
            <a:pPr marL="0" indent="0">
              <a:buNone/>
            </a:pPr>
            <a:r>
              <a:rPr lang="en-US" sz="3200" dirty="0"/>
              <a:t>	</a:t>
            </a:r>
            <a:r>
              <a:rPr lang="en-US" sz="3200" dirty="0" smtClean="0"/>
              <a:t>  innocent until proven guilty. </a:t>
            </a:r>
          </a:p>
          <a:p>
            <a:pPr marL="0" indent="0">
              <a:buNone/>
            </a:pPr>
            <a:r>
              <a:rPr lang="en-US" sz="3200" dirty="0"/>
              <a:t>	</a:t>
            </a:r>
            <a:endParaRPr lang="en-US" sz="3200" dirty="0" smtClean="0"/>
          </a:p>
          <a:p>
            <a:pPr marL="0" indent="0">
              <a:buNone/>
            </a:pPr>
            <a:r>
              <a:rPr lang="en-US" sz="2000" dirty="0"/>
              <a:t>	</a:t>
            </a:r>
            <a:endParaRPr lang="en-US" sz="2000" dirty="0" smtClean="0"/>
          </a:p>
          <a:p>
            <a:pPr marL="0" indent="0">
              <a:buNone/>
            </a:pPr>
            <a:endParaRPr lang="en-US" sz="2000" dirty="0"/>
          </a:p>
        </p:txBody>
      </p:sp>
    </p:spTree>
    <p:extLst>
      <p:ext uri="{BB962C8B-B14F-4D97-AF65-F5344CB8AC3E}">
        <p14:creationId xmlns:p14="http://schemas.microsoft.com/office/powerpoint/2010/main" val="240666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 calcmode="lin" valueType="num">
                                      <p:cBhvr additive="base">
                                        <p:cTn id="1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additive="base">
                                        <p:cTn id="1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anim calcmode="lin" valueType="num">
                                      <p:cBhvr additive="base">
                                        <p:cTn id="2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609600" y="1295400"/>
            <a:ext cx="7848600" cy="4830763"/>
          </a:xfrm>
        </p:spPr>
        <p:txBody>
          <a:bodyPr/>
          <a:lstStyle/>
          <a:p>
            <a:pPr marL="0" lvl="0" indent="0" algn="ctr">
              <a:buClr>
                <a:srgbClr val="759AA5">
                  <a:lumMod val="60000"/>
                  <a:lumOff val="40000"/>
                </a:srgbClr>
              </a:buClr>
              <a:buNone/>
            </a:pPr>
            <a:r>
              <a:rPr lang="en-US" sz="3600" b="1" dirty="0" smtClean="0">
                <a:solidFill>
                  <a:srgbClr val="DFE6D0"/>
                </a:solidFill>
              </a:rPr>
              <a:t>1764</a:t>
            </a:r>
          </a:p>
          <a:p>
            <a:pPr marL="0" lvl="0" indent="0">
              <a:buClr>
                <a:srgbClr val="759AA5">
                  <a:lumMod val="60000"/>
                  <a:lumOff val="40000"/>
                </a:srgbClr>
              </a:buClr>
              <a:buNone/>
            </a:pPr>
            <a:endParaRPr lang="en-US" sz="2000" dirty="0">
              <a:solidFill>
                <a:srgbClr val="DFE6D0"/>
              </a:solidFill>
            </a:endParaRPr>
          </a:p>
          <a:p>
            <a:pPr marL="0" lvl="0" indent="0">
              <a:buClr>
                <a:srgbClr val="759AA5">
                  <a:lumMod val="60000"/>
                  <a:lumOff val="40000"/>
                </a:srgbClr>
              </a:buClr>
              <a:buNone/>
            </a:pPr>
            <a:r>
              <a:rPr lang="en-US" dirty="0" smtClean="0">
                <a:solidFill>
                  <a:srgbClr val="DFE6D0"/>
                </a:solidFill>
              </a:rPr>
              <a:t>The colonists respond to the Stamp Act.</a:t>
            </a:r>
          </a:p>
          <a:p>
            <a:pPr marL="0" lvl="0" indent="0">
              <a:buClr>
                <a:srgbClr val="759AA5">
                  <a:lumMod val="60000"/>
                  <a:lumOff val="40000"/>
                </a:srgbClr>
              </a:buClr>
              <a:buNone/>
            </a:pPr>
            <a:endParaRPr lang="en-US" sz="2000" dirty="0" smtClean="0">
              <a:solidFill>
                <a:srgbClr val="DFE6D0"/>
              </a:solidFill>
            </a:endParaRPr>
          </a:p>
          <a:p>
            <a:pPr marL="0" lvl="0" indent="0">
              <a:buClr>
                <a:srgbClr val="759AA5">
                  <a:lumMod val="60000"/>
                  <a:lumOff val="40000"/>
                </a:srgbClr>
              </a:buClr>
              <a:buNone/>
            </a:pPr>
            <a:r>
              <a:rPr lang="en-US" sz="2000" dirty="0" smtClean="0">
                <a:solidFill>
                  <a:srgbClr val="DFE6D0"/>
                </a:solidFill>
              </a:rPr>
              <a:t>- Massachusetts lawyer </a:t>
            </a:r>
            <a:r>
              <a:rPr lang="en-US" sz="2000" dirty="0" smtClean="0">
                <a:solidFill>
                  <a:schemeClr val="accent5">
                    <a:lumMod val="75000"/>
                  </a:schemeClr>
                </a:solidFill>
              </a:rPr>
              <a:t>James Otis</a:t>
            </a:r>
            <a:r>
              <a:rPr lang="en-US" sz="2000" dirty="0" smtClean="0">
                <a:solidFill>
                  <a:srgbClr val="DFE6D0"/>
                </a:solidFill>
              </a:rPr>
              <a:t>:</a:t>
            </a:r>
          </a:p>
          <a:p>
            <a:pPr marL="0" lvl="0" indent="0">
              <a:buClr>
                <a:srgbClr val="759AA5">
                  <a:lumMod val="60000"/>
                  <a:lumOff val="40000"/>
                </a:srgbClr>
              </a:buClr>
              <a:buNone/>
            </a:pPr>
            <a:endParaRPr lang="en-US" sz="2000" dirty="0">
              <a:solidFill>
                <a:srgbClr val="DFE6D0"/>
              </a:solidFill>
            </a:endParaRPr>
          </a:p>
          <a:p>
            <a:pPr marL="0" lvl="0" indent="0" algn="ctr">
              <a:buClr>
                <a:srgbClr val="759AA5">
                  <a:lumMod val="60000"/>
                  <a:lumOff val="40000"/>
                </a:srgbClr>
              </a:buClr>
              <a:buNone/>
            </a:pPr>
            <a:r>
              <a:rPr lang="en-US" sz="2000" i="1" dirty="0" smtClean="0">
                <a:solidFill>
                  <a:srgbClr val="DFE6D0"/>
                </a:solidFill>
              </a:rPr>
              <a:t>“Taxation without representation is tyranny!”</a:t>
            </a:r>
          </a:p>
          <a:p>
            <a:pPr marL="0" lvl="0" indent="0" algn="ctr">
              <a:buClr>
                <a:srgbClr val="759AA5">
                  <a:lumMod val="60000"/>
                  <a:lumOff val="40000"/>
                </a:srgbClr>
              </a:buClr>
              <a:buNone/>
            </a:pPr>
            <a:endParaRPr lang="en-US" sz="2000" i="1" dirty="0">
              <a:solidFill>
                <a:srgbClr val="DFE6D0"/>
              </a:solidFill>
            </a:endParaRPr>
          </a:p>
          <a:p>
            <a:pPr lvl="0">
              <a:buClr>
                <a:srgbClr val="759AA5">
                  <a:lumMod val="60000"/>
                  <a:lumOff val="40000"/>
                </a:srgbClr>
              </a:buClr>
              <a:buFontTx/>
              <a:buChar char="-"/>
            </a:pPr>
            <a:r>
              <a:rPr lang="en-US" sz="2000" dirty="0" smtClean="0">
                <a:solidFill>
                  <a:srgbClr val="DFE6D0"/>
                </a:solidFill>
              </a:rPr>
              <a:t>George Grenville stated that the colonists were subjects of Britain, not citizens. Since they enjoyed the protection of Great Britain, </a:t>
            </a:r>
            <a:r>
              <a:rPr lang="en-US" sz="2000" smtClean="0">
                <a:solidFill>
                  <a:srgbClr val="DFE6D0"/>
                </a:solidFill>
              </a:rPr>
              <a:t>they were </a:t>
            </a:r>
            <a:r>
              <a:rPr lang="en-US" sz="2000" dirty="0" smtClean="0">
                <a:solidFill>
                  <a:srgbClr val="DFE6D0"/>
                </a:solidFill>
              </a:rPr>
              <a:t>subject to taxation by Great </a:t>
            </a:r>
            <a:r>
              <a:rPr lang="en-US" sz="2000" smtClean="0">
                <a:solidFill>
                  <a:srgbClr val="DFE6D0"/>
                </a:solidFill>
              </a:rPr>
              <a:t>Britain.</a:t>
            </a:r>
          </a:p>
          <a:p>
            <a:pPr marL="0" lvl="0" indent="0">
              <a:buClr>
                <a:srgbClr val="759AA5">
                  <a:lumMod val="60000"/>
                  <a:lumOff val="40000"/>
                </a:srgbClr>
              </a:buClr>
              <a:buNone/>
            </a:pPr>
            <a:endParaRPr lang="en-US" sz="2000" dirty="0">
              <a:solidFill>
                <a:srgbClr val="DFE6D0"/>
              </a:solidFill>
            </a:endParaRPr>
          </a:p>
          <a:p>
            <a:endParaRPr lang="en-US" dirty="0"/>
          </a:p>
        </p:txBody>
      </p:sp>
    </p:spTree>
    <p:extLst>
      <p:ext uri="{BB962C8B-B14F-4D97-AF65-F5344CB8AC3E}">
        <p14:creationId xmlns:p14="http://schemas.microsoft.com/office/powerpoint/2010/main" val="20364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95400"/>
            <a:ext cx="8458200" cy="4830763"/>
          </a:xfrm>
        </p:spPr>
        <p:txBody>
          <a:bodyPr/>
          <a:lstStyle/>
          <a:p>
            <a:pPr marL="0" lvl="0" indent="0" algn="ctr">
              <a:buClr>
                <a:srgbClr val="759AA5">
                  <a:lumMod val="60000"/>
                  <a:lumOff val="40000"/>
                </a:srgbClr>
              </a:buClr>
              <a:buNone/>
            </a:pPr>
            <a:r>
              <a:rPr lang="en-US" sz="4000" b="1" dirty="0">
                <a:solidFill>
                  <a:srgbClr val="DFE6D0"/>
                </a:solidFill>
              </a:rPr>
              <a:t>1764</a:t>
            </a:r>
          </a:p>
          <a:p>
            <a:pPr marL="0" lvl="0" indent="0">
              <a:buClr>
                <a:srgbClr val="759AA5">
                  <a:lumMod val="60000"/>
                  <a:lumOff val="40000"/>
                </a:srgbClr>
              </a:buClr>
              <a:buNone/>
            </a:pPr>
            <a:endParaRPr lang="en-US" dirty="0">
              <a:solidFill>
                <a:srgbClr val="DFE6D0"/>
              </a:solidFill>
            </a:endParaRPr>
          </a:p>
          <a:p>
            <a:pPr marL="0" lvl="0" indent="0">
              <a:buClr>
                <a:srgbClr val="759AA5">
                  <a:lumMod val="60000"/>
                  <a:lumOff val="40000"/>
                </a:srgbClr>
              </a:buClr>
              <a:buNone/>
            </a:pPr>
            <a:r>
              <a:rPr lang="en-US" dirty="0">
                <a:solidFill>
                  <a:srgbClr val="DFE6D0"/>
                </a:solidFill>
              </a:rPr>
              <a:t>The colonists respond to the </a:t>
            </a:r>
            <a:r>
              <a:rPr lang="en-US" dirty="0" smtClean="0">
                <a:solidFill>
                  <a:srgbClr val="DFE6D0"/>
                </a:solidFill>
              </a:rPr>
              <a:t>Sugar </a:t>
            </a:r>
            <a:r>
              <a:rPr lang="en-US" dirty="0">
                <a:solidFill>
                  <a:srgbClr val="DFE6D0"/>
                </a:solidFill>
              </a:rPr>
              <a:t>Act</a:t>
            </a:r>
            <a:r>
              <a:rPr lang="en-US" dirty="0" smtClean="0">
                <a:solidFill>
                  <a:srgbClr val="DFE6D0"/>
                </a:solidFill>
              </a:rPr>
              <a:t>.</a:t>
            </a:r>
          </a:p>
          <a:p>
            <a:pPr marL="0" lvl="0" indent="0">
              <a:buClr>
                <a:srgbClr val="759AA5">
                  <a:lumMod val="60000"/>
                  <a:lumOff val="40000"/>
                </a:srgbClr>
              </a:buClr>
              <a:buNone/>
            </a:pPr>
            <a:endParaRPr lang="en-US" dirty="0" smtClean="0">
              <a:solidFill>
                <a:srgbClr val="DFE6D0"/>
              </a:solidFill>
            </a:endParaRPr>
          </a:p>
          <a:p>
            <a:pPr marL="0" lvl="0" indent="0">
              <a:buClr>
                <a:srgbClr val="759AA5">
                  <a:lumMod val="60000"/>
                  <a:lumOff val="40000"/>
                </a:srgbClr>
              </a:buClr>
              <a:buNone/>
            </a:pPr>
            <a:r>
              <a:rPr lang="en-US" dirty="0" smtClean="0">
                <a:solidFill>
                  <a:schemeClr val="accent5">
                    <a:lumMod val="75000"/>
                  </a:schemeClr>
                </a:solidFill>
              </a:rPr>
              <a:t>Samuel Adams </a:t>
            </a:r>
          </a:p>
          <a:p>
            <a:pPr lvl="0">
              <a:buClr>
                <a:srgbClr val="759AA5">
                  <a:lumMod val="60000"/>
                  <a:lumOff val="40000"/>
                </a:srgbClr>
              </a:buClr>
              <a:buFontTx/>
              <a:buChar char="-"/>
            </a:pPr>
            <a:r>
              <a:rPr lang="en-US" dirty="0" smtClean="0">
                <a:solidFill>
                  <a:srgbClr val="DFE6D0"/>
                </a:solidFill>
              </a:rPr>
              <a:t>founded the </a:t>
            </a:r>
            <a:r>
              <a:rPr lang="en-US" u="sng" dirty="0" smtClean="0">
                <a:solidFill>
                  <a:srgbClr val="DFE6D0"/>
                </a:solidFill>
              </a:rPr>
              <a:t>Committees of Correspondence</a:t>
            </a:r>
            <a:r>
              <a:rPr lang="en-US" dirty="0" smtClean="0">
                <a:solidFill>
                  <a:srgbClr val="DFE6D0"/>
                </a:solidFill>
              </a:rPr>
              <a:t>: groups that shared information and ideas about the British laws and ways to challenge them throughout the colonies</a:t>
            </a:r>
          </a:p>
          <a:p>
            <a:pPr marL="0" lvl="0" indent="0">
              <a:buClr>
                <a:srgbClr val="759AA5">
                  <a:lumMod val="60000"/>
                  <a:lumOff val="40000"/>
                </a:srgbClr>
              </a:buClr>
              <a:buNone/>
            </a:pPr>
            <a:r>
              <a:rPr lang="en-US" dirty="0" smtClean="0">
                <a:solidFill>
                  <a:srgbClr val="DFE6D0"/>
                </a:solidFill>
              </a:rPr>
              <a:t> 	   </a:t>
            </a:r>
          </a:p>
          <a:p>
            <a:pPr marL="0" lvl="0" indent="0">
              <a:buClr>
                <a:srgbClr val="759AA5">
                  <a:lumMod val="60000"/>
                  <a:lumOff val="40000"/>
                </a:srgbClr>
              </a:buClr>
              <a:buNone/>
            </a:pPr>
            <a:endParaRPr lang="en-US" dirty="0">
              <a:solidFill>
                <a:srgbClr val="DFE6D0"/>
              </a:solidFill>
            </a:endParaRPr>
          </a:p>
          <a:p>
            <a:endParaRPr lang="en-US" dirty="0"/>
          </a:p>
        </p:txBody>
      </p:sp>
    </p:spTree>
    <p:extLst>
      <p:ext uri="{BB962C8B-B14F-4D97-AF65-F5344CB8AC3E}">
        <p14:creationId xmlns:p14="http://schemas.microsoft.com/office/powerpoint/2010/main" val="3385354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p:txBody>
          <a:bodyPr>
            <a:normAutofit lnSpcReduction="10000"/>
          </a:bodyPr>
          <a:lstStyle/>
          <a:p>
            <a:pPr marL="0" lvl="0" indent="0" algn="ctr">
              <a:buClr>
                <a:srgbClr val="759AA5">
                  <a:lumMod val="60000"/>
                  <a:lumOff val="40000"/>
                </a:srgbClr>
              </a:buClr>
              <a:buNone/>
            </a:pPr>
            <a:r>
              <a:rPr lang="en-US" sz="4000" b="1" dirty="0" smtClean="0">
                <a:solidFill>
                  <a:srgbClr val="DFE6D0"/>
                </a:solidFill>
              </a:rPr>
              <a:t>1764</a:t>
            </a:r>
          </a:p>
          <a:p>
            <a:pPr marL="0" lvl="0" indent="0">
              <a:buClr>
                <a:srgbClr val="759AA5">
                  <a:lumMod val="60000"/>
                  <a:lumOff val="40000"/>
                </a:srgbClr>
              </a:buClr>
              <a:buNone/>
            </a:pPr>
            <a:r>
              <a:rPr lang="en-US" dirty="0" smtClean="0">
                <a:solidFill>
                  <a:srgbClr val="DFE6D0"/>
                </a:solidFill>
              </a:rPr>
              <a:t>Parliament passed the </a:t>
            </a:r>
            <a:r>
              <a:rPr lang="en-US" u="sng" dirty="0" smtClean="0">
                <a:solidFill>
                  <a:srgbClr val="DFE6D0"/>
                </a:solidFill>
              </a:rPr>
              <a:t>Quartering Act.</a:t>
            </a:r>
          </a:p>
          <a:p>
            <a:pPr lvl="0">
              <a:buClr>
                <a:srgbClr val="759AA5">
                  <a:lumMod val="60000"/>
                  <a:lumOff val="40000"/>
                </a:srgbClr>
              </a:buClr>
              <a:buFontTx/>
              <a:buChar char="-"/>
            </a:pPr>
            <a:r>
              <a:rPr lang="en-US" dirty="0" smtClean="0">
                <a:solidFill>
                  <a:srgbClr val="DFE6D0"/>
                </a:solidFill>
              </a:rPr>
              <a:t>required the colonists to quarter, or house, British soldiers and provide them with supplies.</a:t>
            </a:r>
          </a:p>
          <a:p>
            <a:pPr lvl="0">
              <a:buClr>
                <a:srgbClr val="759AA5">
                  <a:lumMod val="60000"/>
                  <a:lumOff val="40000"/>
                </a:srgbClr>
              </a:buClr>
              <a:buFontTx/>
              <a:buChar char="-"/>
            </a:pPr>
            <a:endParaRPr lang="en-US" dirty="0" smtClean="0">
              <a:solidFill>
                <a:srgbClr val="DFE6D0"/>
              </a:solidFill>
            </a:endParaRPr>
          </a:p>
          <a:p>
            <a:pPr marL="0" lvl="0" indent="0">
              <a:buClr>
                <a:srgbClr val="759AA5">
                  <a:lumMod val="60000"/>
                  <a:lumOff val="40000"/>
                </a:srgbClr>
              </a:buClr>
              <a:buNone/>
            </a:pPr>
            <a:r>
              <a:rPr lang="en-US" dirty="0">
                <a:solidFill>
                  <a:srgbClr val="DFE6D0"/>
                </a:solidFill>
              </a:rPr>
              <a:t>	</a:t>
            </a:r>
            <a:endParaRPr lang="en-US" dirty="0" smtClean="0">
              <a:solidFill>
                <a:srgbClr val="DFE6D0"/>
              </a:solidFill>
            </a:endParaRPr>
          </a:p>
          <a:p>
            <a:pPr lvl="0">
              <a:buClr>
                <a:srgbClr val="759AA5">
                  <a:lumMod val="60000"/>
                  <a:lumOff val="40000"/>
                </a:srgbClr>
              </a:buClr>
              <a:buFontTx/>
              <a:buChar char="-"/>
            </a:pPr>
            <a:r>
              <a:rPr lang="en-US" dirty="0" smtClean="0">
                <a:solidFill>
                  <a:schemeClr val="accent5">
                    <a:lumMod val="75000"/>
                  </a:schemeClr>
                </a:solidFill>
              </a:rPr>
              <a:t>British General Thomas Gage</a:t>
            </a:r>
            <a:r>
              <a:rPr lang="en-US" dirty="0" smtClean="0">
                <a:solidFill>
                  <a:srgbClr val="DFE6D0"/>
                </a:solidFill>
              </a:rPr>
              <a:t>, commander of the British forces, put most of the troops in New York City. </a:t>
            </a:r>
          </a:p>
          <a:p>
            <a:pPr lvl="0">
              <a:buClr>
                <a:srgbClr val="759AA5">
                  <a:lumMod val="60000"/>
                  <a:lumOff val="40000"/>
                </a:srgbClr>
              </a:buClr>
              <a:buFontTx/>
              <a:buChar char="-"/>
            </a:pPr>
            <a:endParaRPr lang="en-US" dirty="0">
              <a:solidFill>
                <a:srgbClr val="DFE6D0"/>
              </a:solidFill>
            </a:endParaRPr>
          </a:p>
          <a:p>
            <a:pPr marL="0" lvl="0" indent="0">
              <a:buClr>
                <a:srgbClr val="759AA5">
                  <a:lumMod val="60000"/>
                  <a:lumOff val="40000"/>
                </a:srgbClr>
              </a:buClr>
              <a:buNone/>
            </a:pPr>
            <a:endParaRPr lang="en-US" dirty="0" smtClean="0">
              <a:solidFill>
                <a:srgbClr val="DFE6D0"/>
              </a:solidFill>
            </a:endParaRPr>
          </a:p>
          <a:p>
            <a:pPr marL="0" lvl="0" indent="0">
              <a:buClr>
                <a:srgbClr val="759AA5">
                  <a:lumMod val="60000"/>
                  <a:lumOff val="40000"/>
                </a:srgbClr>
              </a:buClr>
              <a:buNone/>
            </a:pPr>
            <a:r>
              <a:rPr lang="en-US" dirty="0">
                <a:solidFill>
                  <a:srgbClr val="DFE6D0"/>
                </a:solidFill>
              </a:rPr>
              <a:t>	</a:t>
            </a:r>
          </a:p>
          <a:p>
            <a:endParaRPr lang="en-US" dirty="0"/>
          </a:p>
        </p:txBody>
      </p:sp>
    </p:spTree>
    <p:extLst>
      <p:ext uri="{BB962C8B-B14F-4D97-AF65-F5344CB8AC3E}">
        <p14:creationId xmlns:p14="http://schemas.microsoft.com/office/powerpoint/2010/main" val="67738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5334000"/>
          </a:xfrm>
        </p:spPr>
        <p:txBody>
          <a:bodyPr/>
          <a:lstStyle/>
          <a:p>
            <a:pPr marL="0" lvl="0" indent="0" algn="ctr">
              <a:buClr>
                <a:srgbClr val="759AA5">
                  <a:lumMod val="60000"/>
                  <a:lumOff val="40000"/>
                </a:srgbClr>
              </a:buClr>
              <a:buNone/>
            </a:pPr>
            <a:r>
              <a:rPr lang="en-US" sz="4000" b="1" dirty="0" smtClean="0">
                <a:solidFill>
                  <a:srgbClr val="DFE6D0"/>
                </a:solidFill>
              </a:rPr>
              <a:t>1765</a:t>
            </a:r>
          </a:p>
          <a:p>
            <a:pPr marL="0" lvl="0" indent="0">
              <a:buClr>
                <a:srgbClr val="759AA5">
                  <a:lumMod val="60000"/>
                  <a:lumOff val="40000"/>
                </a:srgbClr>
              </a:buClr>
              <a:buNone/>
            </a:pPr>
            <a:endParaRPr lang="en-US" sz="1100" dirty="0">
              <a:solidFill>
                <a:srgbClr val="DFE6D0"/>
              </a:solidFill>
            </a:endParaRPr>
          </a:p>
          <a:p>
            <a:pPr marL="0" indent="0">
              <a:buNone/>
            </a:pPr>
            <a:r>
              <a:rPr lang="en-US" dirty="0" smtClean="0"/>
              <a:t>Parliament passed the </a:t>
            </a:r>
            <a:r>
              <a:rPr lang="en-US" u="sng" dirty="0" smtClean="0"/>
              <a:t>Stamp Act.</a:t>
            </a:r>
          </a:p>
          <a:p>
            <a:pPr marL="0" indent="0">
              <a:buNone/>
            </a:pPr>
            <a:endParaRPr lang="en-US" sz="1000" u="sng" dirty="0" smtClean="0"/>
          </a:p>
          <a:p>
            <a:pPr marL="0" indent="0">
              <a:buNone/>
            </a:pPr>
            <a:r>
              <a:rPr lang="en-US" sz="2000" dirty="0"/>
              <a:t> </a:t>
            </a:r>
            <a:r>
              <a:rPr lang="en-US" sz="2000" dirty="0" smtClean="0"/>
              <a:t>	- required all legal and commercial documents to carry an </a:t>
            </a:r>
          </a:p>
          <a:p>
            <a:pPr marL="0" indent="0">
              <a:buNone/>
            </a:pPr>
            <a:r>
              <a:rPr lang="en-US" sz="2000" dirty="0"/>
              <a:t>	</a:t>
            </a:r>
            <a:r>
              <a:rPr lang="en-US" sz="2000" dirty="0" smtClean="0"/>
              <a:t>  official stamp showing that a tax had been paid.</a:t>
            </a:r>
          </a:p>
          <a:p>
            <a:pPr marL="0" indent="0">
              <a:buNone/>
            </a:pPr>
            <a:endParaRPr lang="en-US" sz="2000" dirty="0" smtClean="0"/>
          </a:p>
          <a:p>
            <a:pPr marL="0" indent="0">
              <a:buNone/>
            </a:pPr>
            <a:r>
              <a:rPr lang="en-US" sz="2000" dirty="0"/>
              <a:t>	</a:t>
            </a:r>
            <a:r>
              <a:rPr lang="en-US" sz="2000" dirty="0" smtClean="0"/>
              <a:t>- included licenses, newspapers, </a:t>
            </a:r>
          </a:p>
          <a:p>
            <a:pPr marL="0" indent="0">
              <a:buNone/>
            </a:pPr>
            <a:r>
              <a:rPr lang="en-US" sz="2000" dirty="0"/>
              <a:t>	</a:t>
            </a:r>
            <a:r>
              <a:rPr lang="en-US" sz="2000" dirty="0" smtClean="0"/>
              <a:t>  pamphlets, even playing cards</a:t>
            </a:r>
          </a:p>
          <a:p>
            <a:pPr marL="0" indent="0">
              <a:buNone/>
            </a:pPr>
            <a:endParaRPr lang="en-US" sz="2000" dirty="0" smtClean="0"/>
          </a:p>
          <a:p>
            <a:pPr marL="0" indent="0">
              <a:buNone/>
            </a:pPr>
            <a:r>
              <a:rPr lang="en-US" sz="2000" dirty="0"/>
              <a:t>	</a:t>
            </a:r>
            <a:r>
              <a:rPr lang="en-US" sz="2000" dirty="0" smtClean="0"/>
              <a:t>- Unlike the Sugar Act which </a:t>
            </a:r>
          </a:p>
          <a:p>
            <a:pPr marL="0" indent="0">
              <a:buNone/>
            </a:pPr>
            <a:r>
              <a:rPr lang="en-US" sz="2000" dirty="0"/>
              <a:t> </a:t>
            </a:r>
            <a:r>
              <a:rPr lang="en-US" sz="2000" dirty="0" smtClean="0"/>
              <a:t>	  primarily impacted merchants, </a:t>
            </a:r>
          </a:p>
          <a:p>
            <a:pPr marL="0" indent="0">
              <a:buNone/>
            </a:pPr>
            <a:r>
              <a:rPr lang="en-US" sz="2000" dirty="0"/>
              <a:t>	</a:t>
            </a:r>
            <a:r>
              <a:rPr lang="en-US" sz="2000" dirty="0" smtClean="0"/>
              <a:t>  this directly taxed the colonists.</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881" y="3962400"/>
            <a:ext cx="2286000" cy="2406316"/>
          </a:xfrm>
          <a:prstGeom prst="rect">
            <a:avLst/>
          </a:prstGeom>
        </p:spPr>
      </p:pic>
    </p:spTree>
    <p:extLst>
      <p:ext uri="{BB962C8B-B14F-4D97-AF65-F5344CB8AC3E}">
        <p14:creationId xmlns:p14="http://schemas.microsoft.com/office/powerpoint/2010/main" val="109642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95400"/>
            <a:ext cx="8229600" cy="4830763"/>
          </a:xfrm>
        </p:spPr>
        <p:txBody>
          <a:bodyPr/>
          <a:lstStyle/>
          <a:p>
            <a:pPr marL="0" lvl="0" indent="0" algn="ctr">
              <a:buClr>
                <a:srgbClr val="759AA5">
                  <a:lumMod val="60000"/>
                  <a:lumOff val="40000"/>
                </a:srgbClr>
              </a:buClr>
              <a:buNone/>
            </a:pPr>
            <a:r>
              <a:rPr lang="en-US" sz="3600" b="1" dirty="0" smtClean="0">
                <a:solidFill>
                  <a:srgbClr val="DFE6D0"/>
                </a:solidFill>
              </a:rPr>
              <a:t>1765</a:t>
            </a:r>
            <a:endParaRPr lang="en-US" sz="3600" b="1" dirty="0">
              <a:solidFill>
                <a:srgbClr val="DFE6D0"/>
              </a:solidFill>
            </a:endParaRPr>
          </a:p>
          <a:p>
            <a:pPr marL="0" lvl="0" indent="0">
              <a:buClr>
                <a:srgbClr val="759AA5">
                  <a:lumMod val="60000"/>
                  <a:lumOff val="40000"/>
                </a:srgbClr>
              </a:buClr>
              <a:buNone/>
            </a:pPr>
            <a:endParaRPr lang="en-US" sz="2000" dirty="0">
              <a:solidFill>
                <a:srgbClr val="DFE6D0"/>
              </a:solidFill>
            </a:endParaRPr>
          </a:p>
          <a:p>
            <a:pPr marL="0" lvl="0" indent="0">
              <a:buClr>
                <a:srgbClr val="759AA5">
                  <a:lumMod val="60000"/>
                  <a:lumOff val="40000"/>
                </a:srgbClr>
              </a:buClr>
              <a:buNone/>
            </a:pPr>
            <a:r>
              <a:rPr lang="en-US" dirty="0">
                <a:solidFill>
                  <a:srgbClr val="DFE6D0"/>
                </a:solidFill>
              </a:rPr>
              <a:t>The colonists respond to the Stamp Act</a:t>
            </a:r>
            <a:r>
              <a:rPr lang="en-US" dirty="0" smtClean="0">
                <a:solidFill>
                  <a:srgbClr val="DFE6D0"/>
                </a:solidFill>
              </a:rPr>
              <a:t>.</a:t>
            </a:r>
          </a:p>
          <a:p>
            <a:pPr lvl="0">
              <a:buClr>
                <a:srgbClr val="759AA5">
                  <a:lumMod val="60000"/>
                  <a:lumOff val="40000"/>
                </a:srgbClr>
              </a:buClr>
              <a:buFontTx/>
              <a:buChar char="-"/>
            </a:pPr>
            <a:r>
              <a:rPr lang="en-US" dirty="0" smtClean="0">
                <a:solidFill>
                  <a:srgbClr val="DFE6D0"/>
                </a:solidFill>
              </a:rPr>
              <a:t>The colonists began to </a:t>
            </a:r>
            <a:r>
              <a:rPr lang="en-US" u="sng" dirty="0" smtClean="0">
                <a:solidFill>
                  <a:srgbClr val="DFE6D0"/>
                </a:solidFill>
              </a:rPr>
              <a:t>boycott </a:t>
            </a:r>
            <a:r>
              <a:rPr lang="en-US" dirty="0" smtClean="0">
                <a:solidFill>
                  <a:srgbClr val="DFE6D0"/>
                </a:solidFill>
              </a:rPr>
              <a:t>British goods holing to hurt the British economy and convince Parliament to end the tax.</a:t>
            </a:r>
          </a:p>
          <a:p>
            <a:pPr marL="0" lvl="0" indent="0">
              <a:buClr>
                <a:srgbClr val="759AA5">
                  <a:lumMod val="60000"/>
                  <a:lumOff val="40000"/>
                </a:srgbClr>
              </a:buClr>
              <a:buNone/>
            </a:pPr>
            <a:endParaRPr lang="en-US" dirty="0" smtClean="0">
              <a:solidFill>
                <a:srgbClr val="DFE6D0"/>
              </a:solidFill>
            </a:endParaRPr>
          </a:p>
          <a:p>
            <a:pPr marL="0" lvl="0" indent="0">
              <a:buClr>
                <a:srgbClr val="759AA5">
                  <a:lumMod val="60000"/>
                  <a:lumOff val="40000"/>
                </a:srgbClr>
              </a:buClr>
              <a:buNone/>
            </a:pPr>
            <a:r>
              <a:rPr lang="en-US" dirty="0" smtClean="0">
                <a:solidFill>
                  <a:srgbClr val="DFE6D0"/>
                </a:solidFill>
              </a:rPr>
              <a:t>- </a:t>
            </a:r>
            <a:r>
              <a:rPr lang="en-US" u="sng" dirty="0" smtClean="0"/>
              <a:t>Boycott</a:t>
            </a:r>
            <a:r>
              <a:rPr lang="en-US" dirty="0" smtClean="0"/>
              <a:t>: a refusal to buy (British goods)</a:t>
            </a:r>
          </a:p>
          <a:p>
            <a:pPr marL="0" lvl="0" indent="0">
              <a:buClr>
                <a:srgbClr val="759AA5">
                  <a:lumMod val="60000"/>
                  <a:lumOff val="40000"/>
                </a:srgbClr>
              </a:buClr>
              <a:buNone/>
            </a:pPr>
            <a:endParaRPr lang="en-US" dirty="0">
              <a:solidFill>
                <a:srgbClr val="DFE6D0"/>
              </a:solidFill>
            </a:endParaRPr>
          </a:p>
        </p:txBody>
      </p:sp>
    </p:spTree>
    <p:extLst>
      <p:ext uri="{BB962C8B-B14F-4D97-AF65-F5344CB8AC3E}">
        <p14:creationId xmlns:p14="http://schemas.microsoft.com/office/powerpoint/2010/main" val="6630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5105400"/>
          </a:xfrm>
        </p:spPr>
        <p:txBody>
          <a:bodyPr/>
          <a:lstStyle/>
          <a:p>
            <a:pPr marL="0" lvl="0" indent="0" algn="ctr">
              <a:buClr>
                <a:srgbClr val="759AA5">
                  <a:lumMod val="60000"/>
                  <a:lumOff val="40000"/>
                </a:srgbClr>
              </a:buClr>
              <a:buNone/>
            </a:pPr>
            <a:r>
              <a:rPr lang="en-US" sz="3600" b="1" dirty="0">
                <a:solidFill>
                  <a:srgbClr val="DFE6D0"/>
                </a:solidFill>
              </a:rPr>
              <a:t>1765</a:t>
            </a:r>
          </a:p>
          <a:p>
            <a:pPr marL="0" lvl="0" indent="0">
              <a:buClr>
                <a:srgbClr val="759AA5">
                  <a:lumMod val="60000"/>
                  <a:lumOff val="40000"/>
                </a:srgbClr>
              </a:buClr>
              <a:buNone/>
            </a:pPr>
            <a:endParaRPr lang="en-US" sz="1100" dirty="0">
              <a:solidFill>
                <a:srgbClr val="DFE6D0"/>
              </a:solidFill>
            </a:endParaRPr>
          </a:p>
          <a:p>
            <a:pPr marL="0" lvl="0" indent="0">
              <a:buClr>
                <a:srgbClr val="759AA5">
                  <a:lumMod val="60000"/>
                  <a:lumOff val="40000"/>
                </a:srgbClr>
              </a:buClr>
              <a:buNone/>
            </a:pPr>
            <a:r>
              <a:rPr lang="en-US" dirty="0">
                <a:solidFill>
                  <a:srgbClr val="DFE6D0"/>
                </a:solidFill>
              </a:rPr>
              <a:t>The colonists respond to the Stamp Act</a:t>
            </a:r>
            <a:r>
              <a:rPr lang="en-US" dirty="0" smtClean="0">
                <a:solidFill>
                  <a:srgbClr val="DFE6D0"/>
                </a:solidFill>
              </a:rPr>
              <a:t>.</a:t>
            </a:r>
          </a:p>
          <a:p>
            <a:pPr marL="0" lvl="0" indent="0">
              <a:buClr>
                <a:srgbClr val="759AA5">
                  <a:lumMod val="60000"/>
                  <a:lumOff val="40000"/>
                </a:srgbClr>
              </a:buClr>
              <a:buNone/>
            </a:pPr>
            <a:r>
              <a:rPr lang="en-US" dirty="0">
                <a:solidFill>
                  <a:srgbClr val="DFE6D0"/>
                </a:solidFill>
              </a:rPr>
              <a:t>	</a:t>
            </a:r>
            <a:r>
              <a:rPr lang="en-US" dirty="0" smtClean="0">
                <a:solidFill>
                  <a:srgbClr val="DFE6D0"/>
                </a:solidFill>
              </a:rPr>
              <a:t>- Boycotts</a:t>
            </a:r>
          </a:p>
          <a:p>
            <a:pPr marL="0" lvl="0" indent="0">
              <a:buClr>
                <a:srgbClr val="759AA5">
                  <a:lumMod val="60000"/>
                  <a:lumOff val="40000"/>
                </a:srgbClr>
              </a:buClr>
              <a:buNone/>
            </a:pPr>
            <a:r>
              <a:rPr lang="en-US" dirty="0">
                <a:solidFill>
                  <a:srgbClr val="DFE6D0"/>
                </a:solidFill>
              </a:rPr>
              <a:t>	</a:t>
            </a:r>
            <a:r>
              <a:rPr lang="en-US" dirty="0" smtClean="0">
                <a:solidFill>
                  <a:srgbClr val="FFFF00"/>
                </a:solidFill>
              </a:rPr>
              <a:t>- Some colonists formed secret societies like the </a:t>
            </a:r>
          </a:p>
          <a:p>
            <a:pPr marL="0" lvl="0" indent="0">
              <a:buClr>
                <a:srgbClr val="759AA5">
                  <a:lumMod val="60000"/>
                  <a:lumOff val="40000"/>
                </a:srgbClr>
              </a:buClr>
              <a:buNone/>
            </a:pPr>
            <a:r>
              <a:rPr lang="en-US" dirty="0" smtClean="0">
                <a:solidFill>
                  <a:srgbClr val="FFFF00"/>
                </a:solidFill>
              </a:rPr>
              <a:t>	  </a:t>
            </a:r>
            <a:r>
              <a:rPr lang="en-US" u="sng" dirty="0" smtClean="0">
                <a:solidFill>
                  <a:srgbClr val="FFFF00"/>
                </a:solidFill>
              </a:rPr>
              <a:t>Sons of Liberty. </a:t>
            </a:r>
          </a:p>
          <a:p>
            <a:pPr marL="0" lvl="0" indent="0">
              <a:buClr>
                <a:srgbClr val="759AA5">
                  <a:lumMod val="60000"/>
                  <a:lumOff val="40000"/>
                </a:srgbClr>
              </a:buClr>
              <a:buNone/>
            </a:pPr>
            <a:r>
              <a:rPr lang="en-US" dirty="0" smtClean="0">
                <a:solidFill>
                  <a:srgbClr val="DFE6D0"/>
                </a:solidFill>
              </a:rPr>
              <a:t>	</a:t>
            </a:r>
            <a:r>
              <a:rPr lang="en-US" dirty="0" smtClean="0">
                <a:solidFill>
                  <a:srgbClr val="FFFF00"/>
                </a:solidFill>
              </a:rPr>
              <a:t>- Organized by Samuel Adams with others</a:t>
            </a:r>
          </a:p>
          <a:p>
            <a:pPr marL="0" lvl="0" indent="0">
              <a:buClr>
                <a:srgbClr val="759AA5">
                  <a:lumMod val="60000"/>
                  <a:lumOff val="40000"/>
                </a:srgbClr>
              </a:buClr>
              <a:buNone/>
            </a:pPr>
            <a:r>
              <a:rPr lang="en-US" dirty="0">
                <a:solidFill>
                  <a:srgbClr val="DFE6D0"/>
                </a:solidFill>
              </a:rPr>
              <a:t>	</a:t>
            </a:r>
            <a:r>
              <a:rPr lang="en-US" dirty="0" smtClean="0">
                <a:solidFill>
                  <a:srgbClr val="FFFF00"/>
                </a:solidFill>
              </a:rPr>
              <a:t>- Organized protests against the Stamp Act</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Sometimes used violence, especially against </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British customs officials. </a:t>
            </a:r>
            <a:endParaRPr lang="en-US" dirty="0">
              <a:solidFill>
                <a:srgbClr val="FFFF00"/>
              </a:solidFill>
            </a:endParaRPr>
          </a:p>
          <a:p>
            <a:endParaRPr lang="en-US" dirty="0"/>
          </a:p>
        </p:txBody>
      </p:sp>
    </p:spTree>
    <p:extLst>
      <p:ext uri="{BB962C8B-B14F-4D97-AF65-F5344CB8AC3E}">
        <p14:creationId xmlns:p14="http://schemas.microsoft.com/office/powerpoint/2010/main" val="1235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lvl="0" indent="0" algn="ctr">
              <a:buClr>
                <a:srgbClr val="759AA5">
                  <a:lumMod val="60000"/>
                  <a:lumOff val="40000"/>
                </a:srgbClr>
              </a:buClr>
              <a:buNone/>
            </a:pPr>
            <a:r>
              <a:rPr lang="en-US" sz="3600" b="1" dirty="0">
                <a:solidFill>
                  <a:srgbClr val="DFE6D0"/>
                </a:solidFill>
              </a:rPr>
              <a:t>1765</a:t>
            </a:r>
          </a:p>
          <a:p>
            <a:pPr marL="0" lvl="0" indent="0">
              <a:buClr>
                <a:srgbClr val="759AA5">
                  <a:lumMod val="60000"/>
                  <a:lumOff val="40000"/>
                </a:srgbClr>
              </a:buClr>
              <a:buNone/>
            </a:pPr>
            <a:endParaRPr lang="en-US" sz="1100" dirty="0">
              <a:solidFill>
                <a:srgbClr val="DFE6D0"/>
              </a:solidFill>
            </a:endParaRPr>
          </a:p>
          <a:p>
            <a:pPr marL="0" lvl="0" indent="0">
              <a:buClr>
                <a:srgbClr val="759AA5">
                  <a:lumMod val="60000"/>
                  <a:lumOff val="40000"/>
                </a:srgbClr>
              </a:buClr>
              <a:buNone/>
            </a:pPr>
            <a:r>
              <a:rPr lang="en-US" dirty="0">
                <a:solidFill>
                  <a:srgbClr val="DFE6D0"/>
                </a:solidFill>
              </a:rPr>
              <a:t>The colonists respond to the Stamp Act</a:t>
            </a:r>
            <a:r>
              <a:rPr lang="en-US" dirty="0" smtClean="0">
                <a:solidFill>
                  <a:srgbClr val="DFE6D0"/>
                </a:solidFill>
              </a:rPr>
              <a:t>.</a:t>
            </a:r>
          </a:p>
          <a:p>
            <a:pPr marL="0" lvl="0" indent="0">
              <a:buClr>
                <a:srgbClr val="759AA5">
                  <a:lumMod val="60000"/>
                  <a:lumOff val="40000"/>
                </a:srgbClr>
              </a:buClr>
              <a:buNone/>
            </a:pPr>
            <a:r>
              <a:rPr lang="en-US" dirty="0">
                <a:solidFill>
                  <a:srgbClr val="DFE6D0"/>
                </a:solidFill>
              </a:rPr>
              <a:t>	</a:t>
            </a:r>
            <a:r>
              <a:rPr lang="en-US" dirty="0" smtClean="0">
                <a:solidFill>
                  <a:srgbClr val="DFE6D0"/>
                </a:solidFill>
              </a:rPr>
              <a:t>- Boycotts</a:t>
            </a:r>
          </a:p>
          <a:p>
            <a:pPr marL="0" lvl="0" indent="0">
              <a:buClr>
                <a:srgbClr val="759AA5">
                  <a:lumMod val="60000"/>
                  <a:lumOff val="40000"/>
                </a:srgbClr>
              </a:buClr>
              <a:buNone/>
            </a:pPr>
            <a:r>
              <a:rPr lang="en-US" dirty="0">
                <a:solidFill>
                  <a:srgbClr val="DFE6D0"/>
                </a:solidFill>
              </a:rPr>
              <a:t>	</a:t>
            </a:r>
            <a:r>
              <a:rPr lang="en-US" dirty="0" smtClean="0">
                <a:solidFill>
                  <a:srgbClr val="DFE6D0"/>
                </a:solidFill>
              </a:rPr>
              <a:t>- Sons of Liberty</a:t>
            </a:r>
          </a:p>
          <a:p>
            <a:pPr marL="0" lvl="0" indent="0">
              <a:buClr>
                <a:srgbClr val="759AA5">
                  <a:lumMod val="60000"/>
                  <a:lumOff val="40000"/>
                </a:srgbClr>
              </a:buClr>
              <a:buNone/>
            </a:pPr>
            <a:r>
              <a:rPr lang="en-US" dirty="0">
                <a:solidFill>
                  <a:srgbClr val="DFE6D0"/>
                </a:solidFill>
              </a:rPr>
              <a:t>	</a:t>
            </a:r>
            <a:r>
              <a:rPr lang="en-US" dirty="0" smtClean="0">
                <a:solidFill>
                  <a:srgbClr val="FFFF00"/>
                </a:solidFill>
              </a:rPr>
              <a:t>- </a:t>
            </a:r>
            <a:r>
              <a:rPr lang="en-US" dirty="0" smtClean="0">
                <a:solidFill>
                  <a:schemeClr val="accent5">
                    <a:lumMod val="75000"/>
                  </a:schemeClr>
                </a:solidFill>
              </a:rPr>
              <a:t>Patrick Henry</a:t>
            </a:r>
            <a:r>
              <a:rPr lang="en-US" dirty="0" smtClean="0">
                <a:solidFill>
                  <a:srgbClr val="FFFF00"/>
                </a:solidFill>
              </a:rPr>
              <a:t>, member of the Virginia House of </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Burgesses spoke in sympathy of resistance to </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Great Britain.</a:t>
            </a:r>
          </a:p>
          <a:p>
            <a:pPr marL="0" lvl="0" indent="0">
              <a:buClr>
                <a:srgbClr val="759AA5">
                  <a:lumMod val="60000"/>
                  <a:lumOff val="40000"/>
                </a:srgbClr>
              </a:buClr>
              <a:buNone/>
            </a:pPr>
            <a:r>
              <a:rPr lang="en-US" dirty="0">
                <a:solidFill>
                  <a:srgbClr val="DFE6D0"/>
                </a:solidFill>
              </a:rPr>
              <a:t>	</a:t>
            </a:r>
            <a:r>
              <a:rPr lang="en-US" dirty="0" smtClean="0">
                <a:solidFill>
                  <a:srgbClr val="FFFF00"/>
                </a:solidFill>
              </a:rPr>
              <a:t>- When another member shouted that resistance to </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Britain was treason, Henry replied,</a:t>
            </a:r>
          </a:p>
          <a:p>
            <a:pPr marL="0" lvl="0" indent="0" algn="ctr">
              <a:buClr>
                <a:srgbClr val="759AA5">
                  <a:lumMod val="60000"/>
                  <a:lumOff val="40000"/>
                </a:srgbClr>
              </a:buClr>
              <a:buNone/>
            </a:pPr>
            <a:r>
              <a:rPr lang="en-US" i="1" dirty="0" smtClean="0">
                <a:solidFill>
                  <a:srgbClr val="FFFF00"/>
                </a:solidFill>
              </a:rPr>
              <a:t>“If this be treason, make the most of it!”</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Many colonists were convinced by Patrick Henry.</a:t>
            </a:r>
          </a:p>
          <a:p>
            <a:pPr marL="0" lvl="0" indent="0">
              <a:buClr>
                <a:srgbClr val="759AA5">
                  <a:lumMod val="60000"/>
                  <a:lumOff val="40000"/>
                </a:srgbClr>
              </a:buClr>
              <a:buNone/>
            </a:pPr>
            <a:r>
              <a:rPr lang="en-US" dirty="0">
                <a:solidFill>
                  <a:srgbClr val="DFE6D0"/>
                </a:solidFill>
              </a:rPr>
              <a:t>	</a:t>
            </a:r>
          </a:p>
          <a:p>
            <a:endParaRPr lang="en-US" dirty="0"/>
          </a:p>
        </p:txBody>
      </p:sp>
    </p:spTree>
    <p:extLst>
      <p:ext uri="{BB962C8B-B14F-4D97-AF65-F5344CB8AC3E}">
        <p14:creationId xmlns:p14="http://schemas.microsoft.com/office/powerpoint/2010/main" val="827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95400"/>
            <a:ext cx="8382000" cy="5257800"/>
          </a:xfrm>
        </p:spPr>
        <p:txBody>
          <a:bodyPr>
            <a:normAutofit/>
          </a:bodyPr>
          <a:lstStyle/>
          <a:p>
            <a:pPr marL="0" lvl="0" indent="0" algn="ctr">
              <a:buClr>
                <a:srgbClr val="759AA5">
                  <a:lumMod val="60000"/>
                  <a:lumOff val="40000"/>
                </a:srgbClr>
              </a:buClr>
              <a:buNone/>
            </a:pPr>
            <a:r>
              <a:rPr lang="en-US" sz="3600" b="1" dirty="0">
                <a:solidFill>
                  <a:srgbClr val="DFE6D0"/>
                </a:solidFill>
              </a:rPr>
              <a:t>1765</a:t>
            </a:r>
          </a:p>
          <a:p>
            <a:pPr marL="0" lvl="0" indent="0">
              <a:buClr>
                <a:srgbClr val="759AA5">
                  <a:lumMod val="60000"/>
                  <a:lumOff val="40000"/>
                </a:srgbClr>
              </a:buClr>
              <a:buNone/>
            </a:pPr>
            <a:endParaRPr lang="en-US" sz="1100" dirty="0">
              <a:solidFill>
                <a:srgbClr val="DFE6D0"/>
              </a:solidFill>
            </a:endParaRPr>
          </a:p>
          <a:p>
            <a:pPr marL="0" lvl="0" indent="0">
              <a:buClr>
                <a:srgbClr val="759AA5">
                  <a:lumMod val="60000"/>
                  <a:lumOff val="40000"/>
                </a:srgbClr>
              </a:buClr>
              <a:buNone/>
            </a:pPr>
            <a:r>
              <a:rPr lang="en-US" dirty="0">
                <a:solidFill>
                  <a:srgbClr val="DFE6D0"/>
                </a:solidFill>
              </a:rPr>
              <a:t>The colonists respond to the Stamp Act.</a:t>
            </a:r>
          </a:p>
          <a:p>
            <a:pPr marL="0" lvl="0" indent="0">
              <a:buClr>
                <a:srgbClr val="759AA5">
                  <a:lumMod val="60000"/>
                  <a:lumOff val="40000"/>
                </a:srgbClr>
              </a:buClr>
              <a:buNone/>
            </a:pPr>
            <a:r>
              <a:rPr lang="en-US" dirty="0">
                <a:solidFill>
                  <a:srgbClr val="DFE6D0"/>
                </a:solidFill>
              </a:rPr>
              <a:t>	- Boycotts</a:t>
            </a:r>
          </a:p>
          <a:p>
            <a:pPr marL="0" lvl="0" indent="0">
              <a:buClr>
                <a:srgbClr val="759AA5">
                  <a:lumMod val="60000"/>
                  <a:lumOff val="40000"/>
                </a:srgbClr>
              </a:buClr>
              <a:buNone/>
            </a:pPr>
            <a:r>
              <a:rPr lang="en-US" dirty="0">
                <a:solidFill>
                  <a:srgbClr val="DFE6D0"/>
                </a:solidFill>
              </a:rPr>
              <a:t>	- Sons of Liberty</a:t>
            </a:r>
          </a:p>
          <a:p>
            <a:pPr marL="0" lvl="0" indent="0">
              <a:buClr>
                <a:srgbClr val="759AA5">
                  <a:lumMod val="60000"/>
                  <a:lumOff val="40000"/>
                </a:srgbClr>
              </a:buClr>
              <a:buNone/>
            </a:pPr>
            <a:r>
              <a:rPr lang="en-US" dirty="0">
                <a:solidFill>
                  <a:srgbClr val="DFE6D0"/>
                </a:solidFill>
              </a:rPr>
              <a:t>	- Patrick </a:t>
            </a:r>
            <a:r>
              <a:rPr lang="en-US" dirty="0" smtClean="0">
                <a:solidFill>
                  <a:srgbClr val="DFE6D0"/>
                </a:solidFill>
              </a:rPr>
              <a:t>Henry</a:t>
            </a:r>
            <a:endParaRPr lang="en-US" dirty="0">
              <a:solidFill>
                <a:srgbClr val="DFE6D0"/>
              </a:solidFill>
            </a:endParaRPr>
          </a:p>
          <a:p>
            <a:pPr marL="0" lvl="0" indent="0">
              <a:buClr>
                <a:srgbClr val="759AA5">
                  <a:lumMod val="60000"/>
                  <a:lumOff val="40000"/>
                </a:srgbClr>
              </a:buClr>
              <a:buNone/>
            </a:pPr>
            <a:r>
              <a:rPr lang="en-US" dirty="0" smtClean="0">
                <a:solidFill>
                  <a:srgbClr val="DFE6D0"/>
                </a:solidFill>
              </a:rPr>
              <a:t>	</a:t>
            </a:r>
            <a:r>
              <a:rPr lang="en-US" dirty="0" smtClean="0">
                <a:solidFill>
                  <a:srgbClr val="FFFF00"/>
                </a:solidFill>
              </a:rPr>
              <a:t>- </a:t>
            </a:r>
            <a:r>
              <a:rPr lang="en-US" u="sng" dirty="0" smtClean="0">
                <a:solidFill>
                  <a:srgbClr val="FFFF00"/>
                </a:solidFill>
              </a:rPr>
              <a:t>Stamp Act Congress</a:t>
            </a:r>
            <a:r>
              <a:rPr lang="en-US" dirty="0" smtClean="0">
                <a:solidFill>
                  <a:srgbClr val="FFFF00"/>
                </a:solidFill>
              </a:rPr>
              <a:t>: Delegates from nine colonies </a:t>
            </a:r>
          </a:p>
          <a:p>
            <a:pPr marL="0" lvl="0" indent="0">
              <a:buClr>
                <a:srgbClr val="759AA5">
                  <a:lumMod val="60000"/>
                  <a:lumOff val="40000"/>
                </a:srgbClr>
              </a:buClr>
              <a:buNone/>
            </a:pPr>
            <a:r>
              <a:rPr lang="en-US" dirty="0" smtClean="0">
                <a:solidFill>
                  <a:srgbClr val="FFFF00"/>
                </a:solidFill>
              </a:rPr>
              <a:t>	  gathered in New York City. </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 Issued a statement that the Stamp Act </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violated their rights</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 Called on Britain to repeal the Stamp Act.</a:t>
            </a:r>
          </a:p>
          <a:p>
            <a:pPr marL="0" lvl="0" indent="0">
              <a:buClr>
                <a:srgbClr val="759AA5">
                  <a:lumMod val="60000"/>
                  <a:lumOff val="40000"/>
                </a:srgbClr>
              </a:buClr>
              <a:buNone/>
            </a:pPr>
            <a:r>
              <a:rPr lang="en-US" dirty="0">
                <a:solidFill>
                  <a:srgbClr val="FFFF00"/>
                </a:solidFill>
              </a:rPr>
              <a:t>	</a:t>
            </a:r>
            <a:r>
              <a:rPr lang="en-US" dirty="0" smtClean="0">
                <a:solidFill>
                  <a:srgbClr val="FFFF00"/>
                </a:solidFill>
              </a:rPr>
              <a:t>	- The colonies are beginning to work together.</a:t>
            </a:r>
            <a:endParaRPr lang="en-US" dirty="0">
              <a:solidFill>
                <a:srgbClr val="FFFF00"/>
              </a:solidFill>
            </a:endParaRPr>
          </a:p>
          <a:p>
            <a:endParaRPr lang="en-US" dirty="0"/>
          </a:p>
        </p:txBody>
      </p:sp>
    </p:spTree>
    <p:extLst>
      <p:ext uri="{BB962C8B-B14F-4D97-AF65-F5344CB8AC3E}">
        <p14:creationId xmlns:p14="http://schemas.microsoft.com/office/powerpoint/2010/main" val="76859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5105400"/>
          </a:xfrm>
        </p:spPr>
        <p:txBody>
          <a:bodyPr/>
          <a:lstStyle/>
          <a:p>
            <a:pPr marL="0" lvl="0" indent="0" algn="ctr">
              <a:buClr>
                <a:srgbClr val="759AA5">
                  <a:lumMod val="60000"/>
                  <a:lumOff val="40000"/>
                </a:srgbClr>
              </a:buClr>
              <a:buNone/>
            </a:pPr>
            <a:r>
              <a:rPr lang="en-US" sz="3300" b="1" dirty="0" smtClean="0">
                <a:solidFill>
                  <a:srgbClr val="DFE6D0"/>
                </a:solidFill>
              </a:rPr>
              <a:t>1766</a:t>
            </a:r>
          </a:p>
          <a:p>
            <a:pPr marL="0" lvl="0" indent="0">
              <a:buClr>
                <a:srgbClr val="759AA5">
                  <a:lumMod val="60000"/>
                  <a:lumOff val="40000"/>
                </a:srgbClr>
              </a:buClr>
              <a:buNone/>
            </a:pPr>
            <a:r>
              <a:rPr lang="en-US" dirty="0" smtClean="0">
                <a:solidFill>
                  <a:srgbClr val="DFE6D0"/>
                </a:solidFill>
              </a:rPr>
              <a:t>Great Britain repeals the Stamp Act.</a:t>
            </a:r>
          </a:p>
          <a:p>
            <a:pPr lvl="0">
              <a:buClr>
                <a:srgbClr val="759AA5">
                  <a:lumMod val="60000"/>
                  <a:lumOff val="40000"/>
                </a:srgbClr>
              </a:buClr>
              <a:buFontTx/>
              <a:buChar char="-"/>
            </a:pPr>
            <a:r>
              <a:rPr lang="en-US" u="sng" dirty="0" smtClean="0">
                <a:solidFill>
                  <a:srgbClr val="DFE6D0"/>
                </a:solidFill>
              </a:rPr>
              <a:t>Repeal</a:t>
            </a:r>
            <a:r>
              <a:rPr lang="en-US" dirty="0" smtClean="0">
                <a:solidFill>
                  <a:srgbClr val="DFE6D0"/>
                </a:solidFill>
              </a:rPr>
              <a:t>: to cancel, take back</a:t>
            </a:r>
          </a:p>
          <a:p>
            <a:pPr marL="0" lvl="0" indent="0">
              <a:buClr>
                <a:srgbClr val="759AA5">
                  <a:lumMod val="60000"/>
                  <a:lumOff val="40000"/>
                </a:srgbClr>
              </a:buClr>
              <a:buNone/>
            </a:pPr>
            <a:endParaRPr lang="en-US" dirty="0" smtClean="0">
              <a:solidFill>
                <a:srgbClr val="DFE6D0"/>
              </a:solidFill>
            </a:endParaRPr>
          </a:p>
          <a:p>
            <a:pPr lvl="0">
              <a:buClr>
                <a:srgbClr val="759AA5">
                  <a:lumMod val="60000"/>
                  <a:lumOff val="40000"/>
                </a:srgbClr>
              </a:buClr>
              <a:buFontTx/>
              <a:buChar char="-"/>
            </a:pPr>
            <a:r>
              <a:rPr lang="en-US" dirty="0" smtClean="0">
                <a:solidFill>
                  <a:srgbClr val="DFE6D0"/>
                </a:solidFill>
              </a:rPr>
              <a:t>London merchants complain to Parliament that their business will be hurt by the boycotts.</a:t>
            </a:r>
          </a:p>
          <a:p>
            <a:pPr marL="0" lvl="0" indent="0">
              <a:buClr>
                <a:srgbClr val="759AA5">
                  <a:lumMod val="60000"/>
                  <a:lumOff val="40000"/>
                </a:srgbClr>
              </a:buClr>
              <a:buNone/>
            </a:pPr>
            <a:endParaRPr lang="en-US" dirty="0" smtClean="0">
              <a:solidFill>
                <a:srgbClr val="DFE6D0"/>
              </a:solidFill>
            </a:endParaRPr>
          </a:p>
          <a:p>
            <a:pPr lvl="0">
              <a:buClr>
                <a:srgbClr val="759AA5">
                  <a:lumMod val="60000"/>
                  <a:lumOff val="40000"/>
                </a:srgbClr>
              </a:buClr>
              <a:buFontTx/>
              <a:buChar char="-"/>
            </a:pPr>
            <a:r>
              <a:rPr lang="en-US" dirty="0" smtClean="0">
                <a:solidFill>
                  <a:srgbClr val="DFE6D0"/>
                </a:solidFill>
              </a:rPr>
              <a:t>Some parliamentary leaders, including </a:t>
            </a:r>
            <a:r>
              <a:rPr lang="en-US" dirty="0" smtClean="0">
                <a:solidFill>
                  <a:schemeClr val="accent5">
                    <a:lumMod val="75000"/>
                  </a:schemeClr>
                </a:solidFill>
              </a:rPr>
              <a:t>William Pitt</a:t>
            </a:r>
            <a:r>
              <a:rPr lang="en-US" dirty="0" smtClean="0">
                <a:solidFill>
                  <a:srgbClr val="DFE6D0"/>
                </a:solidFill>
              </a:rPr>
              <a:t>,  agree with American thinking about taxing the colonies.</a:t>
            </a:r>
          </a:p>
          <a:p>
            <a:pPr marL="0" lvl="0" indent="0">
              <a:buClr>
                <a:srgbClr val="759AA5">
                  <a:lumMod val="60000"/>
                  <a:lumOff val="40000"/>
                </a:srgbClr>
              </a:buClr>
              <a:buNone/>
            </a:pPr>
            <a:endParaRPr lang="en-US" dirty="0" smtClean="0">
              <a:solidFill>
                <a:srgbClr val="DFE6D0"/>
              </a:solidFill>
            </a:endParaRPr>
          </a:p>
          <a:p>
            <a:pPr marL="0" lvl="0" indent="0">
              <a:buClr>
                <a:srgbClr val="759AA5">
                  <a:lumMod val="60000"/>
                  <a:lumOff val="40000"/>
                </a:srgbClr>
              </a:buClr>
              <a:buNone/>
            </a:pPr>
            <a:endParaRPr lang="en-US" dirty="0">
              <a:solidFill>
                <a:srgbClr val="DFE6D0"/>
              </a:solidFill>
            </a:endParaRPr>
          </a:p>
          <a:p>
            <a:endParaRPr lang="en-US" dirty="0"/>
          </a:p>
        </p:txBody>
      </p:sp>
    </p:spTree>
    <p:extLst>
      <p:ext uri="{BB962C8B-B14F-4D97-AF65-F5344CB8AC3E}">
        <p14:creationId xmlns:p14="http://schemas.microsoft.com/office/powerpoint/2010/main" val="317609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2" name="Content Placeholder 1"/>
          <p:cNvSpPr>
            <a:spLocks noGrp="1"/>
          </p:cNvSpPr>
          <p:nvPr>
            <p:ph idx="1"/>
          </p:nvPr>
        </p:nvSpPr>
        <p:spPr>
          <a:xfrm>
            <a:off x="457200" y="1219200"/>
            <a:ext cx="8229600" cy="4906963"/>
          </a:xfrm>
        </p:spPr>
        <p:txBody>
          <a:bodyPr/>
          <a:lstStyle/>
          <a:p>
            <a:r>
              <a:rPr lang="en-US" dirty="0" smtClean="0"/>
              <a:t>The Colonies and Britain Grow Apart</a:t>
            </a:r>
          </a:p>
          <a:p>
            <a:pPr lvl="1"/>
            <a:r>
              <a:rPr lang="en-US" dirty="0" smtClean="0"/>
              <a:t>The colonies fought side by side with the British during the French and Indian War.</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843" y="2828544"/>
            <a:ext cx="6507557" cy="2848864"/>
          </a:xfrm>
          <a:prstGeom prst="rect">
            <a:avLst/>
          </a:prstGeom>
        </p:spPr>
      </p:pic>
    </p:spTree>
    <p:extLst>
      <p:ext uri="{BB962C8B-B14F-4D97-AF65-F5344CB8AC3E}">
        <p14:creationId xmlns:p14="http://schemas.microsoft.com/office/powerpoint/2010/main" val="877542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p:txBody>
          <a:bodyPr/>
          <a:lstStyle/>
          <a:p>
            <a:pPr marL="0" lvl="0" indent="0" algn="ctr">
              <a:buClr>
                <a:srgbClr val="759AA5">
                  <a:lumMod val="60000"/>
                  <a:lumOff val="40000"/>
                </a:srgbClr>
              </a:buClr>
              <a:buNone/>
            </a:pPr>
            <a:r>
              <a:rPr lang="en-US" sz="3300" b="1" dirty="0" smtClean="0">
                <a:solidFill>
                  <a:srgbClr val="DFE6D0"/>
                </a:solidFill>
              </a:rPr>
              <a:t>1766</a:t>
            </a:r>
          </a:p>
          <a:p>
            <a:pPr marL="0" lvl="0" indent="0" algn="ctr">
              <a:buClr>
                <a:srgbClr val="759AA5">
                  <a:lumMod val="60000"/>
                  <a:lumOff val="40000"/>
                </a:srgbClr>
              </a:buClr>
              <a:buNone/>
            </a:pPr>
            <a:endParaRPr lang="en-US" i="1" dirty="0">
              <a:solidFill>
                <a:srgbClr val="DFE6D0"/>
              </a:solidFill>
            </a:endParaRPr>
          </a:p>
          <a:p>
            <a:pPr marL="0" lvl="0" indent="0" algn="ctr">
              <a:buClr>
                <a:srgbClr val="759AA5">
                  <a:lumMod val="60000"/>
                  <a:lumOff val="40000"/>
                </a:srgbClr>
              </a:buClr>
              <a:buNone/>
            </a:pPr>
            <a:r>
              <a:rPr lang="en-US" i="1" dirty="0" smtClean="0">
                <a:solidFill>
                  <a:srgbClr val="DFE6D0"/>
                </a:solidFill>
              </a:rPr>
              <a:t>“The Americans have not acted in all things with prudence and (good) temper. They have been driven to madness by injustice. Will you punish them for the madness you have (caused)? …My opinion …is that the Stamp Act be repealed absolutely, totally, and immediately.”</a:t>
            </a:r>
          </a:p>
          <a:p>
            <a:pPr marL="0" lvl="0" indent="0" algn="ctr">
              <a:buClr>
                <a:srgbClr val="759AA5">
                  <a:lumMod val="60000"/>
                  <a:lumOff val="40000"/>
                </a:srgbClr>
              </a:buClr>
              <a:buNone/>
            </a:pPr>
            <a:endParaRPr lang="en-US" i="1" dirty="0">
              <a:solidFill>
                <a:srgbClr val="DFE6D0"/>
              </a:solidFill>
            </a:endParaRPr>
          </a:p>
          <a:p>
            <a:pPr marL="0" lvl="0" indent="0">
              <a:buClr>
                <a:srgbClr val="759AA5">
                  <a:lumMod val="60000"/>
                  <a:lumOff val="40000"/>
                </a:srgbClr>
              </a:buClr>
              <a:buNone/>
            </a:pPr>
            <a:r>
              <a:rPr lang="en-US" dirty="0" smtClean="0">
                <a:solidFill>
                  <a:srgbClr val="DFE6D0"/>
                </a:solidFill>
              </a:rPr>
              <a:t>		</a:t>
            </a:r>
            <a:r>
              <a:rPr lang="en-US" sz="2000" b="1" dirty="0" smtClean="0">
                <a:solidFill>
                  <a:srgbClr val="DFE6D0"/>
                </a:solidFill>
              </a:rPr>
              <a:t>William Pitt</a:t>
            </a:r>
            <a:r>
              <a:rPr lang="en-US" sz="2000" dirty="0" smtClean="0">
                <a:solidFill>
                  <a:srgbClr val="DFE6D0"/>
                </a:solidFill>
              </a:rPr>
              <a:t>, quoted in </a:t>
            </a:r>
            <a:r>
              <a:rPr lang="en-US" sz="2000" i="1" dirty="0" smtClean="0">
                <a:solidFill>
                  <a:srgbClr val="DFE6D0"/>
                </a:solidFill>
              </a:rPr>
              <a:t>Patriots</a:t>
            </a:r>
            <a:r>
              <a:rPr lang="en-US" sz="2000" dirty="0" smtClean="0">
                <a:solidFill>
                  <a:srgbClr val="DFE6D0"/>
                </a:solidFill>
              </a:rPr>
              <a:t> by A.J. </a:t>
            </a:r>
            <a:r>
              <a:rPr lang="en-US" sz="2000" dirty="0" err="1" smtClean="0">
                <a:solidFill>
                  <a:srgbClr val="DFE6D0"/>
                </a:solidFill>
              </a:rPr>
              <a:t>Langguth</a:t>
            </a:r>
            <a:endParaRPr lang="en-US" sz="2000" dirty="0">
              <a:solidFill>
                <a:srgbClr val="DFE6D0"/>
              </a:solidFill>
            </a:endParaRPr>
          </a:p>
        </p:txBody>
      </p:sp>
    </p:spTree>
    <p:extLst>
      <p:ext uri="{BB962C8B-B14F-4D97-AF65-F5344CB8AC3E}">
        <p14:creationId xmlns:p14="http://schemas.microsoft.com/office/powerpoint/2010/main" val="1170325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4754563"/>
          </a:xfrm>
        </p:spPr>
        <p:txBody>
          <a:bodyPr/>
          <a:lstStyle/>
          <a:p>
            <a:pPr marL="0" lvl="0" indent="0" algn="ctr">
              <a:buClr>
                <a:srgbClr val="759AA5">
                  <a:lumMod val="60000"/>
                  <a:lumOff val="40000"/>
                </a:srgbClr>
              </a:buClr>
              <a:buNone/>
            </a:pPr>
            <a:r>
              <a:rPr lang="en-US" sz="3300" b="1" dirty="0">
                <a:solidFill>
                  <a:srgbClr val="DFE6D0"/>
                </a:solidFill>
              </a:rPr>
              <a:t>1766</a:t>
            </a:r>
          </a:p>
          <a:p>
            <a:pPr marL="0" indent="0">
              <a:buNone/>
            </a:pPr>
            <a:endParaRPr lang="en-US" dirty="0" smtClean="0"/>
          </a:p>
          <a:p>
            <a:pPr marL="0" indent="0">
              <a:buNone/>
            </a:pPr>
            <a:r>
              <a:rPr lang="en-US" dirty="0" smtClean="0"/>
              <a:t>Parliament repeals the Stamp Act, but passes the </a:t>
            </a:r>
            <a:r>
              <a:rPr lang="en-US" u="sng" dirty="0" smtClean="0"/>
              <a:t>Declaratory Act</a:t>
            </a:r>
            <a:r>
              <a:rPr lang="en-US" dirty="0" smtClean="0"/>
              <a:t>. </a:t>
            </a:r>
          </a:p>
          <a:p>
            <a:pPr marL="0" indent="0">
              <a:buNone/>
            </a:pPr>
            <a:endParaRPr lang="en-US" dirty="0" smtClean="0"/>
          </a:p>
          <a:p>
            <a:pPr>
              <a:buFontTx/>
              <a:buChar char="-"/>
            </a:pPr>
            <a:r>
              <a:rPr lang="en-US" dirty="0" smtClean="0"/>
              <a:t>stated that Parliament has “supreme authority” to govern the colonies “in all cases whatsoever.”</a:t>
            </a:r>
          </a:p>
          <a:p>
            <a:pPr marL="0" indent="0">
              <a:buNone/>
            </a:pPr>
            <a:endParaRPr lang="en-US" dirty="0" smtClean="0"/>
          </a:p>
          <a:p>
            <a:pPr>
              <a:buFontTx/>
              <a:buChar char="-"/>
            </a:pPr>
            <a:r>
              <a:rPr lang="en-US" dirty="0" smtClean="0"/>
              <a:t>Colonists celebrate the repeal of the Stamp Act and try to ignore the Declaratory Act.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7560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Conflict in the Colonies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smtClean="0"/>
              <a:t>1767</a:t>
            </a:r>
          </a:p>
          <a:p>
            <a:pPr marL="0" indent="0">
              <a:buNone/>
            </a:pPr>
            <a:endParaRPr lang="en-US" dirty="0" smtClean="0"/>
          </a:p>
          <a:p>
            <a:pPr marL="0" indent="0">
              <a:buNone/>
            </a:pPr>
            <a:r>
              <a:rPr lang="en-US" dirty="0" smtClean="0"/>
              <a:t>Great Britain still needed to raise money. </a:t>
            </a:r>
          </a:p>
          <a:p>
            <a:pPr>
              <a:buFontTx/>
              <a:buChar char="-"/>
            </a:pPr>
            <a:r>
              <a:rPr lang="en-US" dirty="0" smtClean="0"/>
              <a:t>The Quartering Act was not working. Most soldiers were in NYC, and New Yorkers felt it was an unfair burden. NY’s assembly refused to pay for the British troops. </a:t>
            </a:r>
          </a:p>
          <a:p>
            <a:pPr marL="0" indent="0">
              <a:buNone/>
            </a:pPr>
            <a:endParaRPr lang="en-US" dirty="0" smtClean="0"/>
          </a:p>
          <a:p>
            <a:pPr>
              <a:buFontTx/>
              <a:buChar char="-"/>
            </a:pPr>
            <a:r>
              <a:rPr lang="en-US" dirty="0" smtClean="0"/>
              <a:t>The king’s finance minister Charles Townshend, goes to Parliament with a plan to raise revenue.</a:t>
            </a:r>
          </a:p>
          <a:p>
            <a:pPr marL="0" indent="0">
              <a:buNone/>
            </a:pPr>
            <a:endParaRPr lang="en-US" dirty="0"/>
          </a:p>
        </p:txBody>
      </p:sp>
    </p:spTree>
    <p:extLst>
      <p:ext uri="{BB962C8B-B14F-4D97-AF65-F5344CB8AC3E}">
        <p14:creationId xmlns:p14="http://schemas.microsoft.com/office/powerpoint/2010/main" val="29929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0" lvl="0" indent="0" algn="ctr">
              <a:buClr>
                <a:srgbClr val="759AA5">
                  <a:lumMod val="60000"/>
                  <a:lumOff val="40000"/>
                </a:srgbClr>
              </a:buClr>
              <a:buNone/>
            </a:pPr>
            <a:r>
              <a:rPr lang="en-US" sz="3600" b="1" dirty="0">
                <a:solidFill>
                  <a:srgbClr val="DFE6D0"/>
                </a:solidFill>
              </a:rPr>
              <a:t>1767</a:t>
            </a:r>
          </a:p>
          <a:p>
            <a:pPr marL="0" indent="0">
              <a:buNone/>
            </a:pPr>
            <a:r>
              <a:rPr lang="en-US" dirty="0" smtClean="0"/>
              <a:t>Parliament passed the </a:t>
            </a:r>
            <a:r>
              <a:rPr lang="en-US" u="sng" dirty="0" smtClean="0"/>
              <a:t>Townshend Acts</a:t>
            </a:r>
            <a:r>
              <a:rPr lang="en-US" dirty="0" smtClean="0"/>
              <a:t>.</a:t>
            </a:r>
          </a:p>
          <a:p>
            <a:pPr>
              <a:buFontTx/>
              <a:buChar char="-"/>
            </a:pPr>
            <a:r>
              <a:rPr lang="en-US" dirty="0" smtClean="0"/>
              <a:t>Suspended NY’s assembly until it agreed to provide housing for troops. </a:t>
            </a:r>
          </a:p>
          <a:p>
            <a:pPr marL="0" indent="0">
              <a:buNone/>
            </a:pPr>
            <a:endParaRPr lang="en-US" dirty="0" smtClean="0"/>
          </a:p>
          <a:p>
            <a:pPr>
              <a:buFontTx/>
              <a:buChar char="-"/>
            </a:pPr>
            <a:r>
              <a:rPr lang="en-US" dirty="0" smtClean="0"/>
              <a:t>Placed duties (import taxes) on goods such as glass, lead, paper, paint, and tea.</a:t>
            </a:r>
          </a:p>
          <a:p>
            <a:pPr marL="0" indent="0">
              <a:buNone/>
            </a:pPr>
            <a:endParaRPr lang="en-US" dirty="0" smtClean="0"/>
          </a:p>
          <a:p>
            <a:pPr>
              <a:buFontTx/>
              <a:buChar char="-"/>
            </a:pPr>
            <a:r>
              <a:rPr lang="en-US" dirty="0" smtClean="0"/>
              <a:t>To enforce the Acts, British officials would use </a:t>
            </a:r>
            <a:r>
              <a:rPr lang="en-US" u="sng" dirty="0" smtClean="0"/>
              <a:t>writs of assistance</a:t>
            </a:r>
            <a:r>
              <a:rPr lang="en-US" dirty="0" smtClean="0"/>
              <a:t>, search warrants that would allow them to enter homes or businesses to search for smuggled goods.</a:t>
            </a:r>
          </a:p>
          <a:p>
            <a:pPr marL="0" indent="0">
              <a:buNone/>
            </a:pPr>
            <a:endParaRPr lang="en-US" dirty="0"/>
          </a:p>
        </p:txBody>
      </p:sp>
    </p:spTree>
    <p:extLst>
      <p:ext uri="{BB962C8B-B14F-4D97-AF65-F5344CB8AC3E}">
        <p14:creationId xmlns:p14="http://schemas.microsoft.com/office/powerpoint/2010/main" val="30447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19200"/>
            <a:ext cx="8229600" cy="5181600"/>
          </a:xfrm>
        </p:spPr>
        <p:txBody>
          <a:bodyPr/>
          <a:lstStyle/>
          <a:p>
            <a:pPr marL="0" lvl="0" indent="0" algn="ctr">
              <a:buClr>
                <a:srgbClr val="759AA5">
                  <a:lumMod val="60000"/>
                  <a:lumOff val="40000"/>
                </a:srgbClr>
              </a:buClr>
              <a:buNone/>
            </a:pPr>
            <a:r>
              <a:rPr lang="en-US" sz="3600" b="1" dirty="0">
                <a:solidFill>
                  <a:srgbClr val="DFE6D0"/>
                </a:solidFill>
              </a:rPr>
              <a:t>1767</a:t>
            </a:r>
          </a:p>
          <a:p>
            <a:pPr marL="0" indent="0">
              <a:buNone/>
            </a:pPr>
            <a:endParaRPr lang="en-US" sz="1050" dirty="0" smtClean="0"/>
          </a:p>
          <a:p>
            <a:pPr marL="0" indent="0">
              <a:buNone/>
            </a:pPr>
            <a:r>
              <a:rPr lang="en-US" dirty="0" smtClean="0"/>
              <a:t>The colonists respond to the Townshend Acts. </a:t>
            </a:r>
          </a:p>
          <a:p>
            <a:pPr marL="0" indent="0">
              <a:buNone/>
            </a:pPr>
            <a:endParaRPr lang="en-US" i="1" dirty="0" smtClean="0"/>
          </a:p>
          <a:p>
            <a:pPr marL="0" indent="0">
              <a:buNone/>
            </a:pPr>
            <a:r>
              <a:rPr lang="en-US" i="1" dirty="0" smtClean="0"/>
              <a:t>“The issue is whether Parliament can legally take money our of our pockets without our consent.”</a:t>
            </a:r>
          </a:p>
          <a:p>
            <a:pPr marL="0" indent="0">
              <a:buNone/>
            </a:pPr>
            <a:endParaRPr lang="en-US" i="1" dirty="0"/>
          </a:p>
          <a:p>
            <a:pPr marL="0" indent="0">
              <a:buNone/>
            </a:pPr>
            <a:r>
              <a:rPr lang="en-US" i="1" dirty="0" smtClean="0"/>
              <a:t>		- </a:t>
            </a:r>
            <a:r>
              <a:rPr lang="en-US" dirty="0" smtClean="0"/>
              <a:t>John Dickinson, Pennsylvania farmer</a:t>
            </a:r>
            <a:endParaRPr lang="en-US" i="1" dirty="0"/>
          </a:p>
        </p:txBody>
      </p:sp>
    </p:spTree>
    <p:extLst>
      <p:ext uri="{BB962C8B-B14F-4D97-AF65-F5344CB8AC3E}">
        <p14:creationId xmlns:p14="http://schemas.microsoft.com/office/powerpoint/2010/main" val="3405833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4754563"/>
          </a:xfrm>
        </p:spPr>
        <p:txBody>
          <a:bodyPr/>
          <a:lstStyle/>
          <a:p>
            <a:pPr marL="0" lvl="0" indent="0" algn="ctr">
              <a:buClr>
                <a:srgbClr val="759AA5">
                  <a:lumMod val="60000"/>
                  <a:lumOff val="40000"/>
                </a:srgbClr>
              </a:buClr>
              <a:buNone/>
            </a:pPr>
            <a:r>
              <a:rPr lang="en-US" sz="3600" b="1" dirty="0">
                <a:solidFill>
                  <a:srgbClr val="DFE6D0"/>
                </a:solidFill>
              </a:rPr>
              <a:t>1767</a:t>
            </a:r>
          </a:p>
          <a:p>
            <a:pPr marL="0" lvl="0" indent="0">
              <a:buClr>
                <a:srgbClr val="759AA5">
                  <a:lumMod val="60000"/>
                  <a:lumOff val="40000"/>
                </a:srgbClr>
              </a:buClr>
              <a:buNone/>
            </a:pPr>
            <a:endParaRPr lang="en-US" sz="1050" dirty="0">
              <a:solidFill>
                <a:srgbClr val="DFE6D0"/>
              </a:solidFill>
            </a:endParaRPr>
          </a:p>
          <a:p>
            <a:pPr marL="0" lvl="0" indent="0">
              <a:buClr>
                <a:srgbClr val="759AA5">
                  <a:lumMod val="60000"/>
                  <a:lumOff val="40000"/>
                </a:srgbClr>
              </a:buClr>
              <a:buNone/>
            </a:pPr>
            <a:r>
              <a:rPr lang="en-US" dirty="0">
                <a:solidFill>
                  <a:srgbClr val="DFE6D0"/>
                </a:solidFill>
              </a:rPr>
              <a:t>The colonists respond to the Townshend Acts. </a:t>
            </a:r>
          </a:p>
          <a:p>
            <a:pPr marL="0" indent="0">
              <a:buNone/>
            </a:pPr>
            <a:endParaRPr lang="en-US" dirty="0" smtClean="0"/>
          </a:p>
          <a:p>
            <a:pPr marL="0" indent="0" algn="ctr">
              <a:buNone/>
            </a:pPr>
            <a:r>
              <a:rPr lang="en-US" sz="2000" i="1" dirty="0" smtClean="0"/>
              <a:t>“Let these truths be… impressed upon our minds – that we cannot be happy without being free – that we cannot be free without being secure in our property – that we cannot be secure in our property if without our consent others may... take it away - that taxes imposed on us by Parliament do thus take it away – that duties laid for the sole purpose of raising money are taxes – that attempts to lay such duties should be instantly and firmly opposed. </a:t>
            </a:r>
          </a:p>
          <a:p>
            <a:pPr marL="0" indent="0">
              <a:buNone/>
            </a:pPr>
            <a:endParaRPr lang="en-US" sz="2000" i="1" dirty="0"/>
          </a:p>
          <a:p>
            <a:pPr marL="0" indent="0">
              <a:buNone/>
            </a:pPr>
            <a:r>
              <a:rPr lang="en-US" sz="2000" i="1" dirty="0" smtClean="0"/>
              <a:t>						</a:t>
            </a:r>
            <a:r>
              <a:rPr lang="en-US" sz="2000" dirty="0" smtClean="0"/>
              <a:t>- John Dickinson</a:t>
            </a:r>
          </a:p>
          <a:p>
            <a:pPr marL="0" indent="0" algn="ctr">
              <a:buNone/>
            </a:pPr>
            <a:endParaRPr lang="en-US" sz="2000" i="1" dirty="0"/>
          </a:p>
        </p:txBody>
      </p:sp>
    </p:spTree>
    <p:extLst>
      <p:ext uri="{BB962C8B-B14F-4D97-AF65-F5344CB8AC3E}">
        <p14:creationId xmlns:p14="http://schemas.microsoft.com/office/powerpoint/2010/main" val="1198457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447800"/>
            <a:ext cx="8229600" cy="4678363"/>
          </a:xfrm>
        </p:spPr>
        <p:txBody>
          <a:bodyPr/>
          <a:lstStyle/>
          <a:p>
            <a:pPr marL="0" lvl="0" indent="0" algn="ctr">
              <a:buClr>
                <a:srgbClr val="759AA5">
                  <a:lumMod val="60000"/>
                  <a:lumOff val="40000"/>
                </a:srgbClr>
              </a:buClr>
              <a:buNone/>
            </a:pPr>
            <a:r>
              <a:rPr lang="en-US" sz="3600" b="1" dirty="0">
                <a:solidFill>
                  <a:srgbClr val="DFE6D0"/>
                </a:solidFill>
              </a:rPr>
              <a:t>1767</a:t>
            </a:r>
          </a:p>
          <a:p>
            <a:pPr marL="0" lvl="0" indent="0">
              <a:buClr>
                <a:srgbClr val="759AA5">
                  <a:lumMod val="60000"/>
                  <a:lumOff val="40000"/>
                </a:srgbClr>
              </a:buClr>
              <a:buNone/>
            </a:pPr>
            <a:endParaRPr lang="en-US" sz="1050" dirty="0">
              <a:solidFill>
                <a:srgbClr val="DFE6D0"/>
              </a:solidFill>
            </a:endParaRPr>
          </a:p>
          <a:p>
            <a:pPr marL="0" lvl="0" indent="0">
              <a:buClr>
                <a:srgbClr val="759AA5">
                  <a:lumMod val="60000"/>
                  <a:lumOff val="40000"/>
                </a:srgbClr>
              </a:buClr>
              <a:buNone/>
            </a:pPr>
            <a:r>
              <a:rPr lang="en-US" dirty="0">
                <a:solidFill>
                  <a:srgbClr val="DFE6D0"/>
                </a:solidFill>
              </a:rPr>
              <a:t>The colonists respond to the Townshend Acts. </a:t>
            </a:r>
          </a:p>
          <a:p>
            <a:pPr marL="0" indent="0">
              <a:buNone/>
            </a:pPr>
            <a:endParaRPr lang="en-US" sz="1050" dirty="0" smtClean="0"/>
          </a:p>
          <a:p>
            <a:pPr marL="0" indent="0">
              <a:buNone/>
            </a:pPr>
            <a:r>
              <a:rPr lang="en-US" dirty="0" smtClean="0"/>
              <a:t>Colonists feel that the writs of assistance violate their </a:t>
            </a:r>
            <a:r>
              <a:rPr lang="en-US" i="1" dirty="0" smtClean="0"/>
              <a:t>natural rights</a:t>
            </a:r>
            <a:r>
              <a:rPr lang="en-US" dirty="0" smtClean="0"/>
              <a:t> as described by John Locke during the Enlightenment. </a:t>
            </a:r>
          </a:p>
          <a:p>
            <a:pPr marL="0" indent="0" algn="ctr">
              <a:buNone/>
            </a:pPr>
            <a:endParaRPr lang="en-US" i="1" dirty="0" smtClean="0"/>
          </a:p>
          <a:p>
            <a:pPr marL="0" indent="0" algn="ctr">
              <a:buNone/>
            </a:pPr>
            <a:r>
              <a:rPr lang="en-US" i="1" dirty="0" smtClean="0"/>
              <a:t>“The law of nature, teaches that “no one ought to harm another in his life, health, liberty, or possessions.”</a:t>
            </a:r>
          </a:p>
          <a:p>
            <a:pPr marL="0" indent="0">
              <a:buNone/>
            </a:pPr>
            <a:endParaRPr lang="en-US" dirty="0"/>
          </a:p>
        </p:txBody>
      </p:sp>
    </p:spTree>
    <p:extLst>
      <p:ext uri="{BB962C8B-B14F-4D97-AF65-F5344CB8AC3E}">
        <p14:creationId xmlns:p14="http://schemas.microsoft.com/office/powerpoint/2010/main" val="597083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marL="0" lvl="0" indent="0" algn="ctr">
              <a:buClr>
                <a:srgbClr val="759AA5">
                  <a:lumMod val="60000"/>
                  <a:lumOff val="40000"/>
                </a:srgbClr>
              </a:buClr>
              <a:buNone/>
            </a:pPr>
            <a:r>
              <a:rPr lang="en-US" sz="3600" b="1" dirty="0">
                <a:solidFill>
                  <a:srgbClr val="DFE6D0"/>
                </a:solidFill>
              </a:rPr>
              <a:t>1767</a:t>
            </a:r>
          </a:p>
          <a:p>
            <a:pPr marL="0" lvl="0" indent="0">
              <a:buClr>
                <a:srgbClr val="759AA5">
                  <a:lumMod val="60000"/>
                  <a:lumOff val="40000"/>
                </a:srgbClr>
              </a:buClr>
              <a:buNone/>
            </a:pPr>
            <a:endParaRPr lang="en-US" sz="1050" dirty="0">
              <a:solidFill>
                <a:srgbClr val="DFE6D0"/>
              </a:solidFill>
            </a:endParaRPr>
          </a:p>
          <a:p>
            <a:pPr marL="0" lvl="0" indent="0">
              <a:buClr>
                <a:srgbClr val="759AA5">
                  <a:lumMod val="60000"/>
                  <a:lumOff val="40000"/>
                </a:srgbClr>
              </a:buClr>
              <a:buNone/>
            </a:pPr>
            <a:r>
              <a:rPr lang="en-US" dirty="0">
                <a:solidFill>
                  <a:srgbClr val="DFE6D0"/>
                </a:solidFill>
              </a:rPr>
              <a:t>The colonists respond to the Townshend Acts. </a:t>
            </a:r>
          </a:p>
          <a:p>
            <a:pPr marL="0" indent="0">
              <a:buNone/>
            </a:pPr>
            <a:endParaRPr lang="en-US" sz="1050" dirty="0" smtClean="0"/>
          </a:p>
          <a:p>
            <a:pPr>
              <a:buFontTx/>
              <a:buChar char="-"/>
            </a:pPr>
            <a:r>
              <a:rPr lang="en-US" dirty="0" smtClean="0"/>
              <a:t>Samuel Adams led another boycott of British goods.</a:t>
            </a:r>
          </a:p>
          <a:p>
            <a:pPr>
              <a:buFontTx/>
              <a:buChar char="-"/>
            </a:pPr>
            <a:r>
              <a:rPr lang="en-US" dirty="0" smtClean="0"/>
              <a:t>He wrote a letter stating that the Acts violated colonists’ rights. The Mass. Assembly sent it to the other colonies.</a:t>
            </a:r>
          </a:p>
          <a:p>
            <a:pPr>
              <a:buFontTx/>
              <a:buChar char="-"/>
            </a:pPr>
            <a:r>
              <a:rPr lang="en-US" dirty="0" smtClean="0"/>
              <a:t>Other colonies joined the protests.</a:t>
            </a:r>
          </a:p>
          <a:p>
            <a:pPr>
              <a:buFontTx/>
              <a:buChar char="-"/>
            </a:pPr>
            <a:r>
              <a:rPr lang="en-US" dirty="0" smtClean="0"/>
              <a:t>The </a:t>
            </a:r>
            <a:r>
              <a:rPr lang="en-US" u="sng" dirty="0" smtClean="0"/>
              <a:t>Daughters of Liberty </a:t>
            </a:r>
            <a:r>
              <a:rPr lang="en-US" dirty="0" smtClean="0"/>
              <a:t>called on colonial women to weave their own cloth, called homespun, make their own clothes, and use American-made products.</a:t>
            </a:r>
          </a:p>
          <a:p>
            <a:pPr>
              <a:buFontTx/>
              <a:buChar char="-"/>
            </a:pPr>
            <a:r>
              <a:rPr lang="en-US" dirty="0" smtClean="0"/>
              <a:t>Colonial leaders called for peaceful protests, but tempers ran high. </a:t>
            </a:r>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27058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lvl="0" indent="0" algn="ctr">
              <a:buClr>
                <a:srgbClr val="759AA5">
                  <a:lumMod val="60000"/>
                  <a:lumOff val="40000"/>
                </a:srgbClr>
              </a:buClr>
              <a:buNone/>
            </a:pPr>
            <a:r>
              <a:rPr lang="en-US" sz="3600" b="1" dirty="0" smtClean="0">
                <a:solidFill>
                  <a:srgbClr val="DFE6D0"/>
                </a:solidFill>
              </a:rPr>
              <a:t>1767</a:t>
            </a:r>
            <a:endParaRPr lang="en-US" sz="1050" b="1" dirty="0" smtClean="0">
              <a:solidFill>
                <a:srgbClr val="DFE6D0"/>
              </a:solidFill>
            </a:endParaRPr>
          </a:p>
          <a:p>
            <a:pPr marL="0" lvl="0" indent="0" algn="ctr">
              <a:buClr>
                <a:srgbClr val="759AA5">
                  <a:lumMod val="60000"/>
                  <a:lumOff val="40000"/>
                </a:srgbClr>
              </a:buClr>
              <a:buNone/>
            </a:pPr>
            <a:endParaRPr lang="en-US" sz="1000" b="1" dirty="0">
              <a:solidFill>
                <a:srgbClr val="DFE6D0"/>
              </a:solidFill>
            </a:endParaRPr>
          </a:p>
          <a:p>
            <a:pPr marL="0" indent="0">
              <a:buNone/>
            </a:pPr>
            <a:r>
              <a:rPr lang="en-US" dirty="0" smtClean="0"/>
              <a:t>Customs officers in Boston seize the ship </a:t>
            </a:r>
            <a:r>
              <a:rPr lang="en-US" i="1" dirty="0" smtClean="0"/>
              <a:t>Liberty</a:t>
            </a:r>
            <a:r>
              <a:rPr lang="en-US" dirty="0" smtClean="0"/>
              <a:t> which was carrying smuggled wine. </a:t>
            </a:r>
          </a:p>
          <a:p>
            <a:pPr marL="0" indent="0">
              <a:buNone/>
            </a:pPr>
            <a:endParaRPr lang="en-US" sz="1050" dirty="0"/>
          </a:p>
          <a:p>
            <a:pPr marL="0" indent="0">
              <a:buNone/>
            </a:pPr>
            <a:r>
              <a:rPr lang="en-US" dirty="0" smtClean="0"/>
              <a:t>The ship’s owner and the Sons of Liberty were angered. They attacked customs official’s homes. A riot broke out. </a:t>
            </a:r>
          </a:p>
          <a:p>
            <a:pPr marL="0" indent="0">
              <a:buNone/>
            </a:pPr>
            <a:endParaRPr lang="en-US" sz="1050" dirty="0"/>
          </a:p>
          <a:p>
            <a:pPr marL="0" indent="0">
              <a:buNone/>
            </a:pPr>
            <a:r>
              <a:rPr lang="en-US" dirty="0" smtClean="0"/>
              <a:t>The (British) governor of Massachusetts broke up the Massachusetts legislature and called for more British troops.</a:t>
            </a:r>
          </a:p>
          <a:p>
            <a:pPr marL="0" indent="0">
              <a:buNone/>
            </a:pPr>
            <a:endParaRPr lang="en-US" sz="1050" dirty="0"/>
          </a:p>
          <a:p>
            <a:pPr marL="0" indent="0">
              <a:buNone/>
            </a:pPr>
            <a:r>
              <a:rPr lang="en-US" dirty="0" smtClean="0"/>
              <a:t>Sam Adams said….</a:t>
            </a:r>
            <a:endParaRPr lang="en-US" dirty="0"/>
          </a:p>
        </p:txBody>
      </p:sp>
    </p:spTree>
    <p:extLst>
      <p:ext uri="{BB962C8B-B14F-4D97-AF65-F5344CB8AC3E}">
        <p14:creationId xmlns:p14="http://schemas.microsoft.com/office/powerpoint/2010/main" val="3708911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p:txBody>
          <a:bodyPr/>
          <a:lstStyle/>
          <a:p>
            <a:pPr marL="0" indent="0" algn="ctr">
              <a:buNone/>
            </a:pPr>
            <a:r>
              <a:rPr lang="en-US" i="1" dirty="0" smtClean="0"/>
              <a:t>“We will destroy every soldier that dares put his foot on shore… I look upon them as foreign enemies.”</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67220"/>
            <a:ext cx="8839200" cy="2889126"/>
          </a:xfrm>
          <a:prstGeom prst="rect">
            <a:avLst/>
          </a:prstGeom>
        </p:spPr>
      </p:pic>
    </p:spTree>
    <p:extLst>
      <p:ext uri="{BB962C8B-B14F-4D97-AF65-F5344CB8AC3E}">
        <p14:creationId xmlns:p14="http://schemas.microsoft.com/office/powerpoint/2010/main" val="1571520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 </a:t>
            </a:r>
            <a:endParaRPr lang="en-US" dirty="0"/>
          </a:p>
        </p:txBody>
      </p:sp>
      <p:sp>
        <p:nvSpPr>
          <p:cNvPr id="3" name="Content Placeholder 2"/>
          <p:cNvSpPr>
            <a:spLocks noGrp="1"/>
          </p:cNvSpPr>
          <p:nvPr>
            <p:ph idx="1"/>
          </p:nvPr>
        </p:nvSpPr>
        <p:spPr>
          <a:xfrm>
            <a:off x="457200" y="1295400"/>
            <a:ext cx="8229600" cy="4830763"/>
          </a:xfrm>
        </p:spPr>
        <p:txBody>
          <a:bodyPr/>
          <a:lstStyle/>
          <a:p>
            <a:pPr lvl="1"/>
            <a:r>
              <a:rPr lang="en-US" dirty="0"/>
              <a:t>Colonists looked forward to settling into the fertile lands of the Ohio River Valley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265" y="2209800"/>
            <a:ext cx="5664399" cy="4191000"/>
          </a:xfrm>
          <a:prstGeom prst="rect">
            <a:avLst/>
          </a:prstGeom>
        </p:spPr>
      </p:pic>
    </p:spTree>
    <p:extLst>
      <p:ext uri="{BB962C8B-B14F-4D97-AF65-F5344CB8AC3E}">
        <p14:creationId xmlns:p14="http://schemas.microsoft.com/office/powerpoint/2010/main" val="5302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p:txBody>
          <a:bodyPr/>
          <a:lstStyle/>
          <a:p>
            <a:pPr marL="0" lvl="0" indent="0" algn="ctr">
              <a:buClr>
                <a:srgbClr val="759AA5">
                  <a:lumMod val="60000"/>
                  <a:lumOff val="40000"/>
                </a:srgbClr>
              </a:buClr>
              <a:buNone/>
            </a:pPr>
            <a:r>
              <a:rPr lang="en-US" sz="3600" b="1" dirty="0" smtClean="0">
                <a:solidFill>
                  <a:srgbClr val="DFE6D0"/>
                </a:solidFill>
              </a:rPr>
              <a:t>1768</a:t>
            </a:r>
            <a:endParaRPr lang="en-US" sz="1050" b="1" dirty="0">
              <a:solidFill>
                <a:srgbClr val="DFE6D0"/>
              </a:solidFill>
            </a:endParaRPr>
          </a:p>
          <a:p>
            <a:pPr marL="0" indent="0">
              <a:buNone/>
            </a:pPr>
            <a:endParaRPr lang="en-US" sz="1050" dirty="0" smtClean="0"/>
          </a:p>
          <a:p>
            <a:pPr marL="0" indent="0">
              <a:buNone/>
            </a:pPr>
            <a:r>
              <a:rPr lang="en-US" dirty="0" smtClean="0"/>
              <a:t>General Thomas Gage arrives in Boston with 1000 British troops.</a:t>
            </a:r>
          </a:p>
          <a:p>
            <a:pPr marL="0" indent="0">
              <a:buNone/>
            </a:pPr>
            <a:endParaRPr lang="en-US" sz="1050" dirty="0"/>
          </a:p>
          <a:p>
            <a:pPr marL="0" indent="0">
              <a:buNone/>
            </a:pPr>
            <a:r>
              <a:rPr lang="en-US" dirty="0" smtClean="0"/>
              <a:t>Colonists resent the “redcoats.” The soldiers were poorly paid and often hired themselves out as laborers at lower rates than American workers.</a:t>
            </a:r>
          </a:p>
          <a:p>
            <a:pPr marL="0" indent="0">
              <a:buNone/>
            </a:pPr>
            <a:endParaRPr lang="en-US" sz="1050" dirty="0"/>
          </a:p>
          <a:p>
            <a:pPr marL="0" indent="0">
              <a:buNone/>
            </a:pPr>
            <a:r>
              <a:rPr lang="en-US" dirty="0" smtClean="0"/>
              <a:t>Colonists and soldiers called each other names (“</a:t>
            </a:r>
            <a:r>
              <a:rPr lang="en-US" dirty="0" err="1" smtClean="0"/>
              <a:t>Lobsterback</a:t>
            </a:r>
            <a:r>
              <a:rPr lang="en-US" dirty="0" smtClean="0"/>
              <a:t>!  Yankee!) and scuffled in the streets.</a:t>
            </a:r>
          </a:p>
          <a:p>
            <a:pPr marL="0" indent="0">
              <a:buNone/>
            </a:pPr>
            <a:endParaRPr lang="en-US" dirty="0"/>
          </a:p>
        </p:txBody>
      </p:sp>
    </p:spTree>
    <p:extLst>
      <p:ext uri="{BB962C8B-B14F-4D97-AF65-F5344CB8AC3E}">
        <p14:creationId xmlns:p14="http://schemas.microsoft.com/office/powerpoint/2010/main" val="3614393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lvl="0" indent="0" algn="ctr">
              <a:buClr>
                <a:srgbClr val="759AA5">
                  <a:lumMod val="60000"/>
                  <a:lumOff val="40000"/>
                </a:srgbClr>
              </a:buClr>
              <a:buNone/>
            </a:pPr>
            <a:r>
              <a:rPr lang="en-US" sz="3600" b="1" dirty="0" smtClean="0">
                <a:solidFill>
                  <a:srgbClr val="DFE6D0"/>
                </a:solidFill>
              </a:rPr>
              <a:t>1770</a:t>
            </a:r>
            <a:endParaRPr lang="en-US" sz="1050" b="1" dirty="0">
              <a:solidFill>
                <a:srgbClr val="DFE6D0"/>
              </a:solidFill>
            </a:endParaRPr>
          </a:p>
          <a:p>
            <a:pPr marL="0" indent="0" algn="ctr">
              <a:buNone/>
            </a:pPr>
            <a:r>
              <a:rPr lang="en-US" b="1" dirty="0" smtClean="0"/>
              <a:t>The Boston Massacre</a:t>
            </a:r>
          </a:p>
          <a:p>
            <a:pPr marL="0" indent="0">
              <a:buNone/>
            </a:pPr>
            <a:r>
              <a:rPr lang="en-US" dirty="0" smtClean="0"/>
              <a:t>- March 5, 1770</a:t>
            </a:r>
          </a:p>
          <a:p>
            <a:pPr>
              <a:buFontTx/>
              <a:buChar char="-"/>
            </a:pPr>
            <a:r>
              <a:rPr lang="en-US" dirty="0" smtClean="0"/>
              <a:t>Colonial dockworkers and youths start taunting British soldiers standing guard. </a:t>
            </a:r>
          </a:p>
          <a:p>
            <a:pPr marL="0" indent="0">
              <a:buNone/>
            </a:pPr>
            <a:r>
              <a:rPr lang="en-US" dirty="0" smtClean="0"/>
              <a:t>- A soldier pushes a youth aside. </a:t>
            </a:r>
          </a:p>
          <a:p>
            <a:pPr>
              <a:buFontTx/>
              <a:buChar char="-"/>
            </a:pPr>
            <a:r>
              <a:rPr lang="en-US" dirty="0" smtClean="0"/>
              <a:t>The crowd – including </a:t>
            </a:r>
            <a:r>
              <a:rPr lang="en-US" dirty="0" err="1" smtClean="0"/>
              <a:t>Crispus</a:t>
            </a:r>
            <a:r>
              <a:rPr lang="en-US" dirty="0" smtClean="0"/>
              <a:t> Attucks – protests, hurls snowballs, rocks</a:t>
            </a:r>
          </a:p>
          <a:p>
            <a:pPr>
              <a:buFontTx/>
              <a:buChar char="-"/>
            </a:pPr>
            <a:r>
              <a:rPr lang="en-US" dirty="0" smtClean="0"/>
              <a:t>A fight erupts. Attucks and four other colonials were killed.</a:t>
            </a:r>
          </a:p>
          <a:p>
            <a:pPr marL="0" indent="0">
              <a:buNone/>
            </a:pPr>
            <a:endParaRPr lang="en-US" dirty="0"/>
          </a:p>
        </p:txBody>
      </p:sp>
    </p:spTree>
    <p:extLst>
      <p:ext uri="{BB962C8B-B14F-4D97-AF65-F5344CB8AC3E}">
        <p14:creationId xmlns:p14="http://schemas.microsoft.com/office/powerpoint/2010/main" val="252667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lvl="0" indent="0" algn="ctr">
              <a:buClr>
                <a:srgbClr val="759AA5">
                  <a:lumMod val="60000"/>
                  <a:lumOff val="40000"/>
                </a:srgbClr>
              </a:buClr>
              <a:buNone/>
            </a:pPr>
            <a:r>
              <a:rPr lang="en-US" sz="3600" b="1" dirty="0">
                <a:solidFill>
                  <a:srgbClr val="DFE6D0"/>
                </a:solidFill>
              </a:rPr>
              <a:t>1770</a:t>
            </a:r>
            <a:endParaRPr lang="en-US" sz="1050" b="1" dirty="0">
              <a:solidFill>
                <a:srgbClr val="DFE6D0"/>
              </a:solidFill>
            </a:endParaRPr>
          </a:p>
          <a:p>
            <a:pPr marL="0" lvl="0" indent="0" algn="ctr">
              <a:buClr>
                <a:srgbClr val="759AA5">
                  <a:lumMod val="60000"/>
                  <a:lumOff val="40000"/>
                </a:srgbClr>
              </a:buClr>
              <a:buNone/>
            </a:pPr>
            <a:r>
              <a:rPr lang="en-US" b="1" dirty="0">
                <a:solidFill>
                  <a:srgbClr val="DFE6D0"/>
                </a:solidFill>
              </a:rPr>
              <a:t>The Boston Massacre</a:t>
            </a:r>
          </a:p>
          <a:p>
            <a:pPr>
              <a:buFontTx/>
              <a:buChar char="-"/>
            </a:pPr>
            <a:r>
              <a:rPr lang="en-US" dirty="0" smtClean="0"/>
              <a:t>Sam Adams and the Sons of Liberty use the event as </a:t>
            </a:r>
            <a:r>
              <a:rPr lang="en-US" u="sng" dirty="0" smtClean="0"/>
              <a:t>propaganda</a:t>
            </a:r>
            <a:r>
              <a:rPr lang="en-US" dirty="0" smtClean="0"/>
              <a:t> – a story designed to persuade, giving only selected facts or one side of the story. </a:t>
            </a:r>
          </a:p>
          <a:p>
            <a:pPr marL="0" indent="0">
              <a:buNone/>
            </a:pPr>
            <a:endParaRPr lang="en-US" sz="1000" dirty="0" smtClean="0"/>
          </a:p>
          <a:p>
            <a:pPr>
              <a:buFontTx/>
              <a:buChar char="-"/>
            </a:pPr>
            <a:r>
              <a:rPr lang="en-US" dirty="0" smtClean="0"/>
              <a:t>They called the event the “Boston Massacre.”</a:t>
            </a:r>
          </a:p>
          <a:p>
            <a:pPr marL="0" indent="0">
              <a:buNone/>
            </a:pPr>
            <a:endParaRPr lang="en-US" sz="1000" dirty="0" smtClean="0"/>
          </a:p>
          <a:p>
            <a:pPr>
              <a:buFontTx/>
              <a:buChar char="-"/>
            </a:pPr>
            <a:r>
              <a:rPr lang="en-US" dirty="0" smtClean="0"/>
              <a:t>Paul Revere created a detailed print called “The Bloody Massacre Perpetrated on King Street.</a:t>
            </a:r>
          </a:p>
          <a:p>
            <a:pPr marL="0" indent="0">
              <a:buNone/>
            </a:pPr>
            <a:endParaRPr lang="en-US" sz="1000" dirty="0" smtClean="0"/>
          </a:p>
          <a:p>
            <a:pPr>
              <a:buFontTx/>
              <a:buChar char="-"/>
            </a:pPr>
            <a:r>
              <a:rPr lang="en-US" dirty="0" smtClean="0"/>
              <a:t>The incident was used as anti-British propaganda in newspapers, pamphlets, and posters.</a:t>
            </a:r>
          </a:p>
          <a:p>
            <a:pPr>
              <a:buFontTx/>
              <a:buChar char="-"/>
            </a:pPr>
            <a:endParaRPr lang="en-US" dirty="0"/>
          </a:p>
        </p:txBody>
      </p:sp>
    </p:spTree>
    <p:extLst>
      <p:ext uri="{BB962C8B-B14F-4D97-AF65-F5344CB8AC3E}">
        <p14:creationId xmlns:p14="http://schemas.microsoft.com/office/powerpoint/2010/main" val="2580489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52400"/>
            <a:ext cx="5791200" cy="6502944"/>
          </a:xfrm>
        </p:spPr>
      </p:pic>
    </p:spTree>
    <p:extLst>
      <p:ext uri="{BB962C8B-B14F-4D97-AF65-F5344CB8AC3E}">
        <p14:creationId xmlns:p14="http://schemas.microsoft.com/office/powerpoint/2010/main" val="3419769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in the Colonies</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John Adams and the Boston </a:t>
            </a:r>
            <a:r>
              <a:rPr lang="en-US" dirty="0" smtClean="0">
                <a:hlinkClick r:id="rId2"/>
              </a:rPr>
              <a:t>Massacre </a:t>
            </a:r>
            <a:r>
              <a:rPr lang="en-US" dirty="0" smtClean="0"/>
              <a:t>(Video 9:06)</a:t>
            </a:r>
            <a:endParaRPr lang="en-US" dirty="0" smtClean="0"/>
          </a:p>
          <a:p>
            <a:pPr marL="0" indent="0">
              <a:buNone/>
            </a:pPr>
            <a:endParaRPr lang="en-US" dirty="0"/>
          </a:p>
        </p:txBody>
      </p:sp>
    </p:spTree>
    <p:extLst>
      <p:ext uri="{BB962C8B-B14F-4D97-AF65-F5344CB8AC3E}">
        <p14:creationId xmlns:p14="http://schemas.microsoft.com/office/powerpoint/2010/main" val="3414217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pPr marL="0" lvl="0" indent="0" algn="ctr">
              <a:buClr>
                <a:srgbClr val="759AA5">
                  <a:lumMod val="60000"/>
                  <a:lumOff val="40000"/>
                </a:srgbClr>
              </a:buClr>
              <a:buNone/>
            </a:pPr>
            <a:r>
              <a:rPr lang="en-US" sz="3600" b="1" dirty="0">
                <a:solidFill>
                  <a:srgbClr val="DFE6D0"/>
                </a:solidFill>
              </a:rPr>
              <a:t>1770</a:t>
            </a:r>
            <a:endParaRPr lang="en-US" sz="1050" b="1" dirty="0">
              <a:solidFill>
                <a:srgbClr val="DFE6D0"/>
              </a:solidFill>
            </a:endParaRPr>
          </a:p>
          <a:p>
            <a:pPr marL="0" lvl="0" indent="0" algn="ctr">
              <a:buClr>
                <a:srgbClr val="759AA5">
                  <a:lumMod val="60000"/>
                  <a:lumOff val="40000"/>
                </a:srgbClr>
              </a:buClr>
              <a:buNone/>
            </a:pPr>
            <a:r>
              <a:rPr lang="en-US" b="1" dirty="0">
                <a:solidFill>
                  <a:srgbClr val="DFE6D0"/>
                </a:solidFill>
              </a:rPr>
              <a:t>The Boston </a:t>
            </a:r>
            <a:r>
              <a:rPr lang="en-US" b="1" dirty="0" smtClean="0">
                <a:solidFill>
                  <a:srgbClr val="DFE6D0"/>
                </a:solidFill>
              </a:rPr>
              <a:t>Massacre</a:t>
            </a:r>
          </a:p>
          <a:p>
            <a:pPr marL="0" lvl="0" indent="0" algn="ctr">
              <a:buClr>
                <a:srgbClr val="759AA5">
                  <a:lumMod val="60000"/>
                  <a:lumOff val="40000"/>
                </a:srgbClr>
              </a:buClr>
              <a:buNone/>
            </a:pPr>
            <a:endParaRPr lang="en-US" sz="1200" b="1" dirty="0">
              <a:solidFill>
                <a:srgbClr val="DFE6D0"/>
              </a:solidFill>
            </a:endParaRPr>
          </a:p>
          <a:p>
            <a:pPr>
              <a:buFontTx/>
              <a:buChar char="-"/>
            </a:pPr>
            <a:r>
              <a:rPr lang="en-US" dirty="0" smtClean="0"/>
              <a:t>The </a:t>
            </a:r>
            <a:r>
              <a:rPr lang="en-US" dirty="0" smtClean="0">
                <a:solidFill>
                  <a:schemeClr val="tx1">
                    <a:lumMod val="95000"/>
                  </a:schemeClr>
                </a:solidFill>
              </a:rPr>
              <a:t>soldiers were arrested for murder.</a:t>
            </a:r>
          </a:p>
          <a:p>
            <a:pPr marL="0" indent="0">
              <a:buNone/>
            </a:pPr>
            <a:endParaRPr lang="en-US" sz="1000" dirty="0" smtClean="0">
              <a:solidFill>
                <a:schemeClr val="tx1">
                  <a:lumMod val="95000"/>
                </a:schemeClr>
              </a:solidFill>
            </a:endParaRPr>
          </a:p>
          <a:p>
            <a:pPr>
              <a:buFontTx/>
              <a:buChar char="-"/>
            </a:pPr>
            <a:r>
              <a:rPr lang="en-US" dirty="0" smtClean="0">
                <a:solidFill>
                  <a:schemeClr val="tx1">
                    <a:lumMod val="95000"/>
                  </a:schemeClr>
                </a:solidFill>
              </a:rPr>
              <a:t>John Adams – Sam Adams’s cousin - and Josiah Quincy, Boston lawyers, defended the soldiers.</a:t>
            </a:r>
          </a:p>
          <a:p>
            <a:pPr marL="0" indent="0">
              <a:buNone/>
            </a:pPr>
            <a:endParaRPr lang="en-US" sz="1100" dirty="0" smtClean="0">
              <a:solidFill>
                <a:schemeClr val="tx1">
                  <a:lumMod val="95000"/>
                </a:schemeClr>
              </a:solidFill>
            </a:endParaRPr>
          </a:p>
          <a:p>
            <a:pPr>
              <a:buFontTx/>
              <a:buChar char="-"/>
            </a:pPr>
            <a:r>
              <a:rPr lang="en-US" dirty="0" smtClean="0">
                <a:solidFill>
                  <a:schemeClr val="tx1">
                    <a:lumMod val="95000"/>
                  </a:schemeClr>
                </a:solidFill>
              </a:rPr>
              <a:t>Adams was criticized for taking the case, but he said the law must be “deaf… to the clamors of the populace.”</a:t>
            </a:r>
          </a:p>
          <a:p>
            <a:pPr>
              <a:buFontTx/>
              <a:buChar char="-"/>
            </a:pPr>
            <a:endParaRPr lang="en-US" sz="1000" dirty="0" smtClean="0">
              <a:solidFill>
                <a:schemeClr val="tx1">
                  <a:lumMod val="95000"/>
                </a:schemeClr>
              </a:solidFill>
            </a:endParaRPr>
          </a:p>
          <a:p>
            <a:pPr>
              <a:buFontTx/>
              <a:buChar char="-"/>
            </a:pPr>
            <a:r>
              <a:rPr lang="en-US" dirty="0" smtClean="0">
                <a:solidFill>
                  <a:schemeClr val="tx1">
                    <a:lumMod val="95000"/>
                  </a:schemeClr>
                </a:solidFill>
              </a:rPr>
              <a:t>He supported the colonial cause, but wanted to show the colonists followed the rule of law. </a:t>
            </a:r>
          </a:p>
          <a:p>
            <a:pPr>
              <a:buFontTx/>
              <a:buChar char="-"/>
            </a:pPr>
            <a:endParaRPr lang="en-US" sz="1000" dirty="0" smtClean="0">
              <a:solidFill>
                <a:schemeClr val="tx1">
                  <a:lumMod val="95000"/>
                </a:schemeClr>
              </a:solidFill>
            </a:endParaRPr>
          </a:p>
          <a:p>
            <a:pPr>
              <a:buFontTx/>
              <a:buChar char="-"/>
            </a:pPr>
            <a:r>
              <a:rPr lang="en-US" dirty="0" smtClean="0">
                <a:solidFill>
                  <a:schemeClr val="tx1">
                    <a:lumMod val="95000"/>
                  </a:schemeClr>
                </a:solidFill>
              </a:rPr>
              <a:t>The lawyers argued that the soldiers had fired in self defense.</a:t>
            </a:r>
          </a:p>
          <a:p>
            <a:pPr>
              <a:buFontTx/>
              <a:buChar char="-"/>
            </a:pPr>
            <a:endParaRPr lang="en-US" sz="1100" dirty="0" smtClean="0">
              <a:solidFill>
                <a:schemeClr val="tx1">
                  <a:lumMod val="95000"/>
                </a:schemeClr>
              </a:solidFill>
            </a:endParaRPr>
          </a:p>
          <a:p>
            <a:pPr>
              <a:buFontTx/>
              <a:buChar char="-"/>
            </a:pPr>
            <a:r>
              <a:rPr lang="en-US" dirty="0" smtClean="0">
                <a:solidFill>
                  <a:schemeClr val="tx1">
                    <a:lumMod val="95000"/>
                  </a:schemeClr>
                </a:solidFill>
              </a:rPr>
              <a:t>Two soldiers were found guilty of killing the colonists accidentally. They were branded on the hand and released.</a:t>
            </a:r>
          </a:p>
          <a:p>
            <a:pPr>
              <a:buFontTx/>
              <a:buChar char="-"/>
            </a:pPr>
            <a:endParaRPr lang="en-US" sz="1100" dirty="0" smtClean="0">
              <a:solidFill>
                <a:schemeClr val="tx1">
                  <a:lumMod val="95000"/>
                </a:schemeClr>
              </a:solidFill>
            </a:endParaRPr>
          </a:p>
          <a:p>
            <a:pPr>
              <a:buFontTx/>
              <a:buChar char="-"/>
            </a:pPr>
            <a:r>
              <a:rPr lang="en-US" dirty="0" smtClean="0">
                <a:solidFill>
                  <a:schemeClr val="tx1">
                    <a:lumMod val="95000"/>
                  </a:schemeClr>
                </a:solidFill>
              </a:rPr>
              <a:t>Ironically, the same day as the Boston Massacre, Parliament proposed repealing most provisions of the Townsend Acts. </a:t>
            </a:r>
            <a:endParaRPr lang="en-US" dirty="0">
              <a:solidFill>
                <a:schemeClr val="tx1">
                  <a:lumMod val="95000"/>
                </a:schemeClr>
              </a:solidFill>
            </a:endParaRPr>
          </a:p>
        </p:txBody>
      </p:sp>
    </p:spTree>
    <p:extLst>
      <p:ext uri="{BB962C8B-B14F-4D97-AF65-F5344CB8AC3E}">
        <p14:creationId xmlns:p14="http://schemas.microsoft.com/office/powerpoint/2010/main" val="182874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additive="base">
                                        <p:cTn id="2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 calcmode="lin" valueType="num">
                                      <p:cBhvr additive="base">
                                        <p:cTn id="3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371600"/>
            <a:ext cx="8229600" cy="4754563"/>
          </a:xfrm>
        </p:spPr>
        <p:txBody>
          <a:bodyPr/>
          <a:lstStyle/>
          <a:p>
            <a:pPr marL="0" lvl="0" indent="0" algn="ctr">
              <a:buClr>
                <a:srgbClr val="759AA5">
                  <a:lumMod val="60000"/>
                  <a:lumOff val="40000"/>
                </a:srgbClr>
              </a:buClr>
              <a:buNone/>
            </a:pPr>
            <a:r>
              <a:rPr lang="en-US" sz="3300" b="1" dirty="0" smtClean="0">
                <a:solidFill>
                  <a:srgbClr val="DFE6D0"/>
                </a:solidFill>
              </a:rPr>
              <a:t>1773</a:t>
            </a:r>
          </a:p>
          <a:p>
            <a:pPr marL="0" lvl="0" indent="0">
              <a:buClr>
                <a:srgbClr val="759AA5">
                  <a:lumMod val="60000"/>
                  <a:lumOff val="40000"/>
                </a:srgbClr>
              </a:buClr>
              <a:buNone/>
            </a:pPr>
            <a:r>
              <a:rPr lang="en-US" dirty="0" smtClean="0">
                <a:solidFill>
                  <a:srgbClr val="DFE6D0"/>
                </a:solidFill>
              </a:rPr>
              <a:t>The </a:t>
            </a:r>
            <a:r>
              <a:rPr lang="en-US" u="sng" dirty="0" smtClean="0">
                <a:solidFill>
                  <a:srgbClr val="DFE6D0"/>
                </a:solidFill>
              </a:rPr>
              <a:t>Tea Act</a:t>
            </a:r>
            <a:r>
              <a:rPr lang="en-US" dirty="0" smtClean="0">
                <a:solidFill>
                  <a:srgbClr val="DFE6D0"/>
                </a:solidFill>
              </a:rPr>
              <a:t> is passed by Parliament. </a:t>
            </a:r>
          </a:p>
          <a:p>
            <a:pPr lvl="0">
              <a:buClr>
                <a:srgbClr val="759AA5">
                  <a:lumMod val="60000"/>
                  <a:lumOff val="40000"/>
                </a:srgbClr>
              </a:buClr>
              <a:buFontTx/>
              <a:buChar char="-"/>
            </a:pPr>
            <a:r>
              <a:rPr lang="en-US" dirty="0" smtClean="0">
                <a:solidFill>
                  <a:srgbClr val="DFE6D0"/>
                </a:solidFill>
              </a:rPr>
              <a:t>Most colonists were drinking tea smuggled from Holland. </a:t>
            </a:r>
          </a:p>
          <a:p>
            <a:pPr lvl="0">
              <a:buClr>
                <a:srgbClr val="759AA5">
                  <a:lumMod val="60000"/>
                  <a:lumOff val="40000"/>
                </a:srgbClr>
              </a:buClr>
              <a:buFontTx/>
              <a:buChar char="-"/>
            </a:pPr>
            <a:r>
              <a:rPr lang="en-US" dirty="0" smtClean="0">
                <a:solidFill>
                  <a:srgbClr val="DFE6D0"/>
                </a:solidFill>
              </a:rPr>
              <a:t>The Tea Act gave the British East India Company control over the tea trade to America. Colonists would now have to pay a tax on regulated tea.</a:t>
            </a:r>
          </a:p>
          <a:p>
            <a:pPr lvl="0">
              <a:buClr>
                <a:srgbClr val="759AA5">
                  <a:lumMod val="60000"/>
                  <a:lumOff val="40000"/>
                </a:srgbClr>
              </a:buClr>
              <a:buFontTx/>
              <a:buChar char="-"/>
            </a:pPr>
            <a:endParaRPr lang="en-US" dirty="0">
              <a:solidFill>
                <a:srgbClr val="DFE6D0"/>
              </a:solidFill>
            </a:endParaRPr>
          </a:p>
          <a:p>
            <a:pPr lvl="0">
              <a:buClr>
                <a:srgbClr val="759AA5">
                  <a:lumMod val="60000"/>
                  <a:lumOff val="40000"/>
                </a:srgbClr>
              </a:buClr>
              <a:buFontTx/>
              <a:buChar char="-"/>
            </a:pPr>
            <a:endParaRPr lang="en-US" dirty="0" smtClean="0">
              <a:solidFill>
                <a:srgbClr val="DFE6D0"/>
              </a:solidFill>
            </a:endParaRPr>
          </a:p>
          <a:p>
            <a:pPr marL="0" lvl="0" indent="0">
              <a:buClr>
                <a:srgbClr val="759AA5">
                  <a:lumMod val="60000"/>
                  <a:lumOff val="40000"/>
                </a:srgbClr>
              </a:buClr>
              <a:buNone/>
            </a:pPr>
            <a:endParaRPr lang="en-US" dirty="0">
              <a:solidFill>
                <a:srgbClr val="DFE6D0"/>
              </a:solidFill>
            </a:endParaRPr>
          </a:p>
          <a:p>
            <a:pPr marL="0" lvl="0" indent="0" algn="ctr">
              <a:buClr>
                <a:srgbClr val="759AA5">
                  <a:lumMod val="60000"/>
                  <a:lumOff val="40000"/>
                </a:srgbClr>
              </a:buClr>
              <a:buNone/>
            </a:pPr>
            <a:endParaRPr lang="en-US" sz="1000" b="1" dirty="0">
              <a:solidFill>
                <a:srgbClr val="DFE6D0"/>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648200"/>
            <a:ext cx="6096000" cy="1992501"/>
          </a:xfrm>
          <a:prstGeom prst="rect">
            <a:avLst/>
          </a:prstGeom>
        </p:spPr>
      </p:pic>
    </p:spTree>
    <p:extLst>
      <p:ext uri="{BB962C8B-B14F-4D97-AF65-F5344CB8AC3E}">
        <p14:creationId xmlns:p14="http://schemas.microsoft.com/office/powerpoint/2010/main" val="1133348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lvl="0" indent="0" algn="ctr">
              <a:buClr>
                <a:srgbClr val="759AA5">
                  <a:lumMod val="60000"/>
                  <a:lumOff val="40000"/>
                </a:srgbClr>
              </a:buClr>
              <a:buNone/>
            </a:pPr>
            <a:r>
              <a:rPr lang="en-US" sz="3300" b="1" dirty="0">
                <a:solidFill>
                  <a:srgbClr val="DFE6D0"/>
                </a:solidFill>
              </a:rPr>
              <a:t>1773</a:t>
            </a:r>
          </a:p>
          <a:p>
            <a:pPr marL="0" indent="0">
              <a:buNone/>
            </a:pPr>
            <a:endParaRPr lang="en-US" sz="1000" dirty="0" smtClean="0"/>
          </a:p>
          <a:p>
            <a:pPr marL="0" indent="0">
              <a:buNone/>
            </a:pPr>
            <a:r>
              <a:rPr lang="en-US" dirty="0" smtClean="0"/>
              <a:t>Colonists respond to the Tea Act.</a:t>
            </a:r>
          </a:p>
          <a:p>
            <a:pPr marL="0" indent="0">
              <a:buNone/>
            </a:pPr>
            <a:endParaRPr lang="en-US" sz="900" dirty="0" smtClean="0"/>
          </a:p>
          <a:p>
            <a:pPr>
              <a:buFontTx/>
              <a:buChar char="-"/>
            </a:pPr>
            <a:r>
              <a:rPr lang="en-US" dirty="0" smtClean="0"/>
              <a:t>Colonists in SC unload tea and let it rot on the dock.</a:t>
            </a:r>
          </a:p>
          <a:p>
            <a:pPr>
              <a:buFontTx/>
              <a:buChar char="-"/>
            </a:pPr>
            <a:endParaRPr lang="en-US" sz="1000" dirty="0" smtClean="0"/>
          </a:p>
          <a:p>
            <a:pPr>
              <a:buFontTx/>
              <a:buChar char="-"/>
            </a:pPr>
            <a:r>
              <a:rPr lang="en-US" dirty="0" smtClean="0"/>
              <a:t>In New York City and Philadelphia colonists would not let tea ships land.</a:t>
            </a:r>
          </a:p>
          <a:p>
            <a:pPr>
              <a:buFontTx/>
              <a:buChar char="-"/>
            </a:pPr>
            <a:endParaRPr lang="en-US" sz="1000" dirty="0" smtClean="0"/>
          </a:p>
          <a:p>
            <a:pPr>
              <a:buFontTx/>
              <a:buChar char="-"/>
            </a:pPr>
            <a:r>
              <a:rPr lang="en-US" dirty="0" smtClean="0"/>
              <a:t>In Boston, the Sons of Liberty organized the </a:t>
            </a:r>
            <a:r>
              <a:rPr lang="en-US" u="sng" dirty="0" smtClean="0"/>
              <a:t>Boston Tea Party. </a:t>
            </a:r>
          </a:p>
          <a:p>
            <a:pPr marL="0" indent="0">
              <a:buNone/>
            </a:pPr>
            <a:endParaRPr lang="en-US" sz="1000" u="sng" dirty="0" smtClean="0"/>
          </a:p>
          <a:p>
            <a:pPr>
              <a:buFontTx/>
              <a:buChar char="-"/>
            </a:pPr>
            <a:r>
              <a:rPr lang="en-US" u="sng" dirty="0" smtClean="0"/>
              <a:t>Disguised </a:t>
            </a:r>
            <a:r>
              <a:rPr lang="en-US" dirty="0" smtClean="0"/>
              <a:t>as Indians, they sneaked onto three tea-filled ships and dumped 340 barrels of tea into Boston Harbor. </a:t>
            </a:r>
            <a:endParaRPr lang="en-US" u="sng" dirty="0"/>
          </a:p>
        </p:txBody>
      </p:sp>
    </p:spTree>
    <p:extLst>
      <p:ext uri="{BB962C8B-B14F-4D97-AF65-F5344CB8AC3E}">
        <p14:creationId xmlns:p14="http://schemas.microsoft.com/office/powerpoint/2010/main" val="2663099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143000"/>
            <a:ext cx="8602547" cy="4906963"/>
          </a:xfrm>
        </p:spPr>
      </p:pic>
    </p:spTree>
    <p:extLst>
      <p:ext uri="{BB962C8B-B14F-4D97-AF65-F5344CB8AC3E}">
        <p14:creationId xmlns:p14="http://schemas.microsoft.com/office/powerpoint/2010/main" val="1145053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p:txBody>
          <a:bodyPr/>
          <a:lstStyle/>
          <a:p>
            <a:pPr marL="0" lvl="0" indent="0" algn="ctr">
              <a:buClr>
                <a:srgbClr val="759AA5">
                  <a:lumMod val="60000"/>
                  <a:lumOff val="40000"/>
                </a:srgbClr>
              </a:buClr>
              <a:buNone/>
            </a:pPr>
            <a:r>
              <a:rPr lang="en-US" sz="3300" b="1" dirty="0" smtClean="0">
                <a:solidFill>
                  <a:srgbClr val="DFE6D0"/>
                </a:solidFill>
              </a:rPr>
              <a:t>1774</a:t>
            </a:r>
          </a:p>
          <a:p>
            <a:pPr marL="0" lvl="0" indent="0">
              <a:buClr>
                <a:srgbClr val="759AA5">
                  <a:lumMod val="60000"/>
                  <a:lumOff val="40000"/>
                </a:srgbClr>
              </a:buClr>
              <a:buNone/>
            </a:pPr>
            <a:r>
              <a:rPr lang="en-US" dirty="0" smtClean="0">
                <a:solidFill>
                  <a:srgbClr val="DFE6D0"/>
                </a:solidFill>
              </a:rPr>
              <a:t>Parliament passed the Coercive Acts, a series of laws designed to punish Massachusetts and serve as a warning to the other </a:t>
            </a:r>
          </a:p>
          <a:p>
            <a:pPr marL="0" lvl="0" indent="0">
              <a:buClr>
                <a:srgbClr val="759AA5">
                  <a:lumMod val="60000"/>
                  <a:lumOff val="40000"/>
                </a:srgbClr>
              </a:buClr>
              <a:buNone/>
            </a:pPr>
            <a:r>
              <a:rPr lang="en-US" dirty="0" smtClean="0">
                <a:solidFill>
                  <a:srgbClr val="DFE6D0"/>
                </a:solidFill>
              </a:rPr>
              <a:t>colonies. In the colonies these laws became known as the </a:t>
            </a:r>
            <a:r>
              <a:rPr lang="en-US" u="sng" dirty="0" smtClean="0">
                <a:solidFill>
                  <a:srgbClr val="DFE6D0"/>
                </a:solidFill>
              </a:rPr>
              <a:t>Intolerable Acts</a:t>
            </a:r>
            <a:r>
              <a:rPr lang="en-US" dirty="0" smtClean="0">
                <a:solidFill>
                  <a:srgbClr val="DFE6D0"/>
                </a:solidFill>
              </a:rPr>
              <a:t> because they were viewed as very restrictive and harsh.</a:t>
            </a:r>
            <a:endParaRPr lang="en-US" dirty="0">
              <a:solidFill>
                <a:srgbClr val="DFE6D0"/>
              </a:solidFill>
            </a:endParaRPr>
          </a:p>
          <a:p>
            <a:pPr marL="0" indent="0">
              <a:buNone/>
            </a:pPr>
            <a:endParaRPr lang="en-US" dirty="0"/>
          </a:p>
        </p:txBody>
      </p:sp>
    </p:spTree>
    <p:extLst>
      <p:ext uri="{BB962C8B-B14F-4D97-AF65-F5344CB8AC3E}">
        <p14:creationId xmlns:p14="http://schemas.microsoft.com/office/powerpoint/2010/main" val="1431138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Conflict in the Colonies	</a:t>
            </a:r>
            <a:endParaRPr lang="en-US" dirty="0"/>
          </a:p>
        </p:txBody>
      </p:sp>
      <p:sp>
        <p:nvSpPr>
          <p:cNvPr id="2" name="Content Placeholder 1"/>
          <p:cNvSpPr>
            <a:spLocks noGrp="1"/>
          </p:cNvSpPr>
          <p:nvPr>
            <p:ph idx="1"/>
          </p:nvPr>
        </p:nvSpPr>
        <p:spPr>
          <a:xfrm>
            <a:off x="457200" y="1447800"/>
            <a:ext cx="8229600" cy="4678363"/>
          </a:xfrm>
        </p:spPr>
        <p:txBody>
          <a:bodyPr/>
          <a:lstStyle/>
          <a:p>
            <a:r>
              <a:rPr lang="en-US" dirty="0" smtClean="0"/>
              <a:t>The British took over French forts.</a:t>
            </a:r>
          </a:p>
          <a:p>
            <a:r>
              <a:rPr lang="en-US" dirty="0" smtClean="0"/>
              <a:t>British settlers moved onto Native American land.</a:t>
            </a:r>
          </a:p>
          <a:p>
            <a:pPr lvl="2"/>
            <a:r>
              <a:rPr lang="en-US" dirty="0" smtClean="0"/>
              <a:t>They cleared land for farming, built roads, and villages.</a:t>
            </a:r>
          </a:p>
          <a:p>
            <a:pPr lvl="2"/>
            <a:r>
              <a:rPr lang="en-US" dirty="0"/>
              <a:t>They refused to trade with Native Americans the way the French had</a:t>
            </a:r>
            <a:r>
              <a:rPr lang="en-US" dirty="0" smtClean="0"/>
              <a:t>.</a:t>
            </a:r>
            <a:endParaRPr lang="en-US" dirty="0"/>
          </a:p>
          <a:p>
            <a:pPr lvl="1"/>
            <a:endParaRPr lang="en-US" dirty="0"/>
          </a:p>
        </p:txBody>
      </p:sp>
    </p:spTree>
    <p:extLst>
      <p:ext uri="{BB962C8B-B14F-4D97-AF65-F5344CB8AC3E}">
        <p14:creationId xmlns:p14="http://schemas.microsoft.com/office/powerpoint/2010/main" val="27677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p:txBody>
          <a:bodyPr/>
          <a:lstStyle/>
          <a:p>
            <a:pPr marL="0" lvl="0" indent="0" algn="ctr">
              <a:buClr>
                <a:srgbClr val="759AA5">
                  <a:lumMod val="60000"/>
                  <a:lumOff val="40000"/>
                </a:srgbClr>
              </a:buClr>
              <a:buNone/>
            </a:pPr>
            <a:r>
              <a:rPr lang="en-US" sz="3300" b="1" dirty="0">
                <a:solidFill>
                  <a:srgbClr val="DFE6D0"/>
                </a:solidFill>
              </a:rPr>
              <a:t>1774</a:t>
            </a:r>
          </a:p>
          <a:p>
            <a:r>
              <a:rPr lang="en-US" dirty="0" smtClean="0"/>
              <a:t>The Intolerable Acts</a:t>
            </a:r>
          </a:p>
          <a:p>
            <a:pPr lvl="1"/>
            <a:r>
              <a:rPr lang="en-US" dirty="0" smtClean="0"/>
              <a:t>Closed the Port of Boston until colonists paid for the destroyed tea</a:t>
            </a:r>
          </a:p>
          <a:p>
            <a:pPr lvl="1"/>
            <a:r>
              <a:rPr lang="en-US" dirty="0" smtClean="0"/>
              <a:t>Britain allowed to quarter troops wherever they wanted – including people’s homes</a:t>
            </a:r>
          </a:p>
          <a:p>
            <a:pPr lvl="1"/>
            <a:r>
              <a:rPr lang="en-US" dirty="0" smtClean="0"/>
              <a:t>Massachusetts’s charter was cancelled and their legislature was disbanded.</a:t>
            </a:r>
          </a:p>
          <a:p>
            <a:pPr lvl="1"/>
            <a:r>
              <a:rPr lang="en-US" dirty="0" smtClean="0"/>
              <a:t>British officials accused of crimes were sent to Britain for trial where they would face a more sympathetic judge and jury.</a:t>
            </a:r>
          </a:p>
          <a:p>
            <a:pPr lvl="1"/>
            <a:r>
              <a:rPr lang="en-US" dirty="0" smtClean="0"/>
              <a:t>A large land grant made to expand the Quebec colony.</a:t>
            </a:r>
          </a:p>
          <a:p>
            <a:pPr lvl="1"/>
            <a:r>
              <a:rPr lang="en-US" dirty="0" smtClean="0"/>
              <a:t>Thomas Gage appointed the new governor of Massachusetts to enforce order.</a:t>
            </a:r>
          </a:p>
        </p:txBody>
      </p:sp>
    </p:spTree>
    <p:extLst>
      <p:ext uri="{BB962C8B-B14F-4D97-AF65-F5344CB8AC3E}">
        <p14:creationId xmlns:p14="http://schemas.microsoft.com/office/powerpoint/2010/main" val="187119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44068"/>
            <a:ext cx="7924800" cy="6613932"/>
          </a:xfrm>
        </p:spPr>
      </p:pic>
    </p:spTree>
    <p:extLst>
      <p:ext uri="{BB962C8B-B14F-4D97-AF65-F5344CB8AC3E}">
        <p14:creationId xmlns:p14="http://schemas.microsoft.com/office/powerpoint/2010/main" val="3209012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6420"/>
            <a:ext cx="5943600" cy="6535623"/>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8218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 of Part One.</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8441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6" name="Content Placeholder 1"/>
          <p:cNvSpPr>
            <a:spLocks noGrp="1"/>
          </p:cNvSpPr>
          <p:nvPr>
            <p:ph idx="1"/>
          </p:nvPr>
        </p:nvSpPr>
        <p:spPr/>
        <p:txBody>
          <a:bodyPr/>
          <a:lstStyle/>
          <a:p>
            <a:pPr lvl="1"/>
            <a:r>
              <a:rPr lang="en-US" dirty="0" smtClean="0"/>
              <a:t>Native Americans respond</a:t>
            </a:r>
          </a:p>
          <a:p>
            <a:pPr lvl="2"/>
            <a:r>
              <a:rPr lang="en-US" dirty="0" smtClean="0"/>
              <a:t>Native American leaders like Chief Pontiac responded by attacking settlers and destroying many British forts west of the Appalachians. This event was called </a:t>
            </a:r>
            <a:r>
              <a:rPr lang="en-US" u="sng" dirty="0" smtClean="0"/>
              <a:t>Pontiac’s Rebellion</a:t>
            </a:r>
            <a:r>
              <a:rPr lang="en-US" dirty="0" smtClean="0"/>
              <a:t>.</a:t>
            </a:r>
            <a:endParaRPr lang="en-US" dirty="0"/>
          </a:p>
        </p:txBody>
      </p:sp>
    </p:spTree>
    <p:extLst>
      <p:ext uri="{BB962C8B-B14F-4D97-AF65-F5344CB8AC3E}">
        <p14:creationId xmlns:p14="http://schemas.microsoft.com/office/powerpoint/2010/main" val="6429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447800"/>
            <a:ext cx="8229600" cy="4953000"/>
          </a:xfrm>
        </p:spPr>
        <p:txBody>
          <a:bodyPr/>
          <a:lstStyle/>
          <a:p>
            <a:r>
              <a:rPr lang="en-US" dirty="0" smtClean="0"/>
              <a:t>British settlers fought back.</a:t>
            </a:r>
          </a:p>
          <a:p>
            <a:pPr lvl="1"/>
            <a:r>
              <a:rPr lang="en-US" dirty="0" smtClean="0"/>
              <a:t>They killed Indians – even those who had not attacked them.</a:t>
            </a:r>
          </a:p>
          <a:p>
            <a:pPr marL="365760" lvl="1" indent="0">
              <a:buNone/>
            </a:pPr>
            <a:endParaRPr lang="en-US" dirty="0" smtClean="0"/>
          </a:p>
          <a:p>
            <a:r>
              <a:rPr lang="en-US" dirty="0" smtClean="0"/>
              <a:t>British officers came up with a plan.</a:t>
            </a:r>
          </a:p>
          <a:p>
            <a:pPr lvl="1"/>
            <a:r>
              <a:rPr lang="en-US" dirty="0" smtClean="0"/>
              <a:t>They invited Indian leaders into their camp to talk</a:t>
            </a:r>
          </a:p>
          <a:p>
            <a:pPr lvl="1"/>
            <a:r>
              <a:rPr lang="en-US" dirty="0" smtClean="0"/>
              <a:t>They gave them blankets infected with small pox as gifts</a:t>
            </a:r>
          </a:p>
          <a:p>
            <a:pPr lvl="1"/>
            <a:r>
              <a:rPr lang="en-US" dirty="0"/>
              <a:t>A</a:t>
            </a:r>
            <a:r>
              <a:rPr lang="en-US" dirty="0" smtClean="0"/>
              <a:t> deadly outbreak spread throughout the Native Americans</a:t>
            </a:r>
          </a:p>
        </p:txBody>
      </p:sp>
    </p:spTree>
    <p:extLst>
      <p:ext uri="{BB962C8B-B14F-4D97-AF65-F5344CB8AC3E}">
        <p14:creationId xmlns:p14="http://schemas.microsoft.com/office/powerpoint/2010/main" val="30661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1066800" y="1905000"/>
            <a:ext cx="6934200" cy="4221163"/>
          </a:xfrm>
        </p:spPr>
        <p:txBody>
          <a:bodyPr/>
          <a:lstStyle/>
          <a:p>
            <a:pPr marL="0" indent="0">
              <a:buNone/>
            </a:pPr>
            <a:r>
              <a:rPr lang="en-US" dirty="0" smtClean="0"/>
              <a:t>“</a:t>
            </a:r>
            <a:r>
              <a:rPr lang="en-US" i="1" dirty="0" smtClean="0"/>
              <a:t>Could it not be contrived to send the Small Pox among those disaffected </a:t>
            </a:r>
            <a:r>
              <a:rPr lang="en-US" i="1" dirty="0"/>
              <a:t>(</a:t>
            </a:r>
            <a:r>
              <a:rPr lang="en-US" i="1" dirty="0" smtClean="0"/>
              <a:t>angry) tribes of Indians? We must on this occasion use every stratagem in our power to reduce them.”</a:t>
            </a:r>
          </a:p>
          <a:p>
            <a:pPr marL="0" indent="0">
              <a:buNone/>
            </a:pPr>
            <a:endParaRPr lang="en-US" i="1" dirty="0"/>
          </a:p>
          <a:p>
            <a:pPr marL="0" indent="0">
              <a:buNone/>
            </a:pPr>
            <a:r>
              <a:rPr lang="en-US" i="1" dirty="0" smtClean="0"/>
              <a:t>			     </a:t>
            </a:r>
            <a:r>
              <a:rPr lang="en-US" sz="1800" dirty="0" smtClean="0"/>
              <a:t>Major General Jeffrey Amherst</a:t>
            </a:r>
          </a:p>
          <a:p>
            <a:pPr marL="0" indent="0">
              <a:buNone/>
            </a:pPr>
            <a:r>
              <a:rPr lang="en-US" sz="1800" i="1" dirty="0"/>
              <a:t>	</a:t>
            </a:r>
            <a:r>
              <a:rPr lang="en-US" sz="1800" i="1" dirty="0" smtClean="0"/>
              <a:t>		</a:t>
            </a:r>
            <a:r>
              <a:rPr lang="en-US" sz="1800" dirty="0" smtClean="0"/>
              <a:t>quoted in </a:t>
            </a:r>
            <a:r>
              <a:rPr lang="en-US" sz="1800" i="1" dirty="0" smtClean="0"/>
              <a:t>The Conspiracy of Pontiac</a:t>
            </a:r>
            <a:endParaRPr lang="en-US" sz="1800" i="1" dirty="0"/>
          </a:p>
        </p:txBody>
      </p:sp>
    </p:spTree>
    <p:extLst>
      <p:ext uri="{BB962C8B-B14F-4D97-AF65-F5344CB8AC3E}">
        <p14:creationId xmlns:p14="http://schemas.microsoft.com/office/powerpoint/2010/main" val="77998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r>
              <a:rPr lang="en-US" dirty="0" smtClean="0"/>
              <a:t>British leaders are concerned there will be more fighting on the frontier if colonists continue to settle there.</a:t>
            </a:r>
          </a:p>
          <a:p>
            <a:endParaRPr lang="en-US" dirty="0"/>
          </a:p>
          <a:p>
            <a:r>
              <a:rPr lang="en-US" dirty="0" smtClean="0"/>
              <a:t>Defending the western lands will be costly. King George decides to keep 10,000 soldiers in the colonies to keep peace in the western lands. </a:t>
            </a:r>
          </a:p>
          <a:p>
            <a:endParaRPr lang="en-US" dirty="0"/>
          </a:p>
          <a:p>
            <a:r>
              <a:rPr lang="en-US" dirty="0" smtClean="0"/>
              <a:t>The British issued the </a:t>
            </a:r>
            <a:r>
              <a:rPr lang="en-US" u="sng" dirty="0" smtClean="0"/>
              <a:t>Proclamation of 1763.</a:t>
            </a:r>
          </a:p>
          <a:p>
            <a:pPr lvl="1"/>
            <a:r>
              <a:rPr lang="en-US" dirty="0" smtClean="0"/>
              <a:t>Colonists are forbidden to settle west of the Appalachian Mountains. Settlers already there were told to leave.</a:t>
            </a:r>
          </a:p>
          <a:p>
            <a:pPr marL="365760" lvl="1" indent="0">
              <a:buNone/>
            </a:pPr>
            <a:endParaRPr lang="en-US" dirty="0" smtClean="0"/>
          </a:p>
          <a:p>
            <a:r>
              <a:rPr lang="en-US" dirty="0" smtClean="0"/>
              <a:t>Colonists are angry.</a:t>
            </a:r>
          </a:p>
          <a:p>
            <a:pPr lvl="1"/>
            <a:r>
              <a:rPr lang="en-US" dirty="0" smtClean="0"/>
              <a:t>They had fought along with their fellow British to win those lands.</a:t>
            </a:r>
          </a:p>
          <a:p>
            <a:pPr lvl="1"/>
            <a:r>
              <a:rPr lang="en-US" dirty="0" smtClean="0"/>
              <a:t>They felt they had a right to settle there.</a:t>
            </a:r>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49236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Conflict in the Colonies</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Great Britain needed to pay debts incurred in the French and Indian War.</a:t>
            </a:r>
          </a:p>
          <a:p>
            <a:endParaRPr lang="en-US" dirty="0" smtClean="0"/>
          </a:p>
          <a:p>
            <a:r>
              <a:rPr lang="en-US" dirty="0" smtClean="0"/>
              <a:t>They also needed to pay for a standing army to protect the colonists from Native American attacks. </a:t>
            </a:r>
          </a:p>
          <a:p>
            <a:endParaRPr lang="en-US" dirty="0" smtClean="0"/>
          </a:p>
          <a:p>
            <a:r>
              <a:rPr lang="en-US" dirty="0" smtClean="0"/>
              <a:t>Great Britain needs </a:t>
            </a:r>
            <a:r>
              <a:rPr lang="en-US" u="sng" dirty="0" smtClean="0"/>
              <a:t>revenue</a:t>
            </a:r>
            <a:r>
              <a:rPr lang="en-US" dirty="0" smtClean="0"/>
              <a:t> (income) to meet these expenses.</a:t>
            </a:r>
          </a:p>
          <a:p>
            <a:endParaRPr lang="en-US" dirty="0" smtClean="0"/>
          </a:p>
          <a:p>
            <a:r>
              <a:rPr lang="en-US" dirty="0" smtClean="0"/>
              <a:t>Great Britain wants the colonies to contribute to the costs of frontier defense.</a:t>
            </a:r>
          </a:p>
          <a:p>
            <a:endParaRPr lang="en-US" dirty="0" smtClean="0"/>
          </a:p>
          <a:p>
            <a:r>
              <a:rPr lang="en-US" dirty="0">
                <a:solidFill>
                  <a:schemeClr val="accent5">
                    <a:lumMod val="75000"/>
                  </a:schemeClr>
                </a:solidFill>
              </a:rPr>
              <a:t>British Prime Minister George Grenville</a:t>
            </a:r>
            <a:r>
              <a:rPr lang="en-US" dirty="0"/>
              <a:t> asks Parliament to tax the colonies. </a:t>
            </a:r>
          </a:p>
        </p:txBody>
      </p:sp>
    </p:spTree>
    <p:extLst>
      <p:ext uri="{BB962C8B-B14F-4D97-AF65-F5344CB8AC3E}">
        <p14:creationId xmlns:p14="http://schemas.microsoft.com/office/powerpoint/2010/main" val="23336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489</TotalTime>
  <Words>1912</Words>
  <Application>Microsoft Office PowerPoint</Application>
  <PresentationFormat>On-screen Show (4:3)</PresentationFormat>
  <Paragraphs>320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Thatch</vt:lpstr>
      <vt:lpstr>The American Revolution</vt:lpstr>
      <vt:lpstr>Conflict in the Colonies</vt:lpstr>
      <vt:lpstr>Conflict in the Colonies </vt:lpstr>
      <vt:lpstr>Conflict in the Colonies </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Conflict in the Colonies</vt:lpstr>
      <vt:lpstr>PowerPoint Presentation</vt:lpstr>
      <vt:lpstr>Conflict in the Colonies</vt:lpstr>
      <vt:lpstr>Conflict in the Colonies</vt:lpstr>
      <vt:lpstr>Conflict in the Colonies</vt:lpstr>
      <vt:lpstr>Conflict in the Colonies</vt:lpstr>
      <vt:lpstr>PowerPoint Presentation</vt:lpstr>
      <vt:lpstr>Conflict in the Colonies</vt:lpstr>
      <vt:lpstr>Conflict in the Colonies</vt:lpstr>
      <vt:lpstr>PowerPoint Presentation</vt:lpstr>
      <vt:lpstr>PowerPoint Presentation</vt:lpstr>
      <vt:lpstr>End of Part 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law1809</dc:creator>
  <cp:lastModifiedBy>law1809</cp:lastModifiedBy>
  <cp:revision>49</cp:revision>
  <dcterms:created xsi:type="dcterms:W3CDTF">2016-10-07T23:55:09Z</dcterms:created>
  <dcterms:modified xsi:type="dcterms:W3CDTF">2016-10-17T04:35:50Z</dcterms:modified>
</cp:coreProperties>
</file>