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2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5" r:id="rId11"/>
    <p:sldId id="266" r:id="rId12"/>
    <p:sldId id="267" r:id="rId13"/>
    <p:sldId id="269" r:id="rId14"/>
    <p:sldId id="275" r:id="rId15"/>
    <p:sldId id="268" r:id="rId16"/>
    <p:sldId id="270" r:id="rId17"/>
    <p:sldId id="271" r:id="rId18"/>
    <p:sldId id="272" r:id="rId19"/>
    <p:sldId id="273" r:id="rId20"/>
    <p:sldId id="290" r:id="rId21"/>
    <p:sldId id="289" r:id="rId22"/>
    <p:sldId id="276" r:id="rId23"/>
    <p:sldId id="278" r:id="rId24"/>
    <p:sldId id="279" r:id="rId25"/>
    <p:sldId id="280" r:id="rId26"/>
    <p:sldId id="264" r:id="rId27"/>
    <p:sldId id="281" r:id="rId28"/>
    <p:sldId id="283" r:id="rId29"/>
    <p:sldId id="284" r:id="rId30"/>
    <p:sldId id="285" r:id="rId31"/>
    <p:sldId id="286" r:id="rId32"/>
    <p:sldId id="291" r:id="rId33"/>
    <p:sldId id="287" r:id="rId34"/>
    <p:sldId id="292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C2A6-1BD5-4262-BA66-D979BAE594AF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AE4F-0734-4CC2-97D3-A6372C233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AE4F-0734-4CC2-97D3-A6372C2337E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0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Heavier guns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AE4F-0734-4CC2-97D3-A6372C2337E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2EC4F03-35F0-49B1-AA97-7D0742C62BB8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38DF102-3122-44EB-9400-FBB6112C619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lj6mIDzx9M&amp;list=PLx9UM6XN4PQ0q5r91bWRYL47IYX2Jois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wFsJYot62M&amp;list=PLx9UM6XN4PQ0q5r91bWRYL47IYX2Jois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701G4dy2J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American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Part Two</a:t>
            </a:r>
          </a:p>
          <a:p>
            <a:r>
              <a:rPr lang="en-US" dirty="0" smtClean="0"/>
              <a:t>The Revolution Begins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April 18, 1775: The British make their move. 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Gage sent 700 soldiers to seize the arms in Concord and arrest Adams and Hancock in Lexington. </a:t>
            </a: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Which way would they go?</a:t>
            </a:r>
          </a:p>
          <a:p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Sons of Liberty had built a spy network of their own. They were prepared.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Robert Newman in the Old North Church took the watch. 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One light in the steeple if the British advanced across land.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Two lights if they rowed across the Charles River.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Paul Revere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and </a:t>
            </a:r>
            <a:r>
              <a:rPr lang="en-US" dirty="0" smtClean="0">
                <a:solidFill>
                  <a:srgbClr val="C00000"/>
                </a:solidFill>
              </a:rPr>
              <a:t>William Dawes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saw two lights and set off on horseback to sound the alarm.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Samuel Prescott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joined the ride in Lexington. When Revere and Dawes were stopped by the British, Prescott broke away and got to Concord.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639956" cy="6455988"/>
          </a:xfrm>
        </p:spPr>
      </p:pic>
    </p:spTree>
    <p:extLst>
      <p:ext uri="{BB962C8B-B14F-4D97-AF65-F5344CB8AC3E}">
        <p14:creationId xmlns:p14="http://schemas.microsoft.com/office/powerpoint/2010/main" val="7432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39214"/>
            <a:ext cx="5560462" cy="3549428"/>
          </a:xfrm>
        </p:spPr>
      </p:pic>
      <p:sp>
        <p:nvSpPr>
          <p:cNvPr id="5" name="TextBox 4"/>
          <p:cNvSpPr txBox="1"/>
          <p:nvPr/>
        </p:nvSpPr>
        <p:spPr>
          <a:xfrm>
            <a:off x="6019800" y="16764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Warned by the riders, the alarm was raised. Drums sounded and church bells rang out. 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30361"/>
            <a:ext cx="2895851" cy="1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2552"/>
            <a:ext cx="3776903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0910D"/>
                </a:solidFill>
              </a:rPr>
              <a:t>The Battles of Lexington and Concord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first battles of the American Revolution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Minutemen learn they can defeat the British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British learn the minutemen will not fight a conventional war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REVOLUTION HAS BEGUN!</a:t>
            </a:r>
          </a:p>
        </p:txBody>
      </p:sp>
    </p:spTree>
    <p:extLst>
      <p:ext uri="{BB962C8B-B14F-4D97-AF65-F5344CB8AC3E}">
        <p14:creationId xmlns:p14="http://schemas.microsoft.com/office/powerpoint/2010/main" val="12197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Lexington 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At dawn on April 19, 1775, Gage’s 700 “redcoats” arrive at Lexington, about five miles from Concord.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They are met by Patriot captain </a:t>
            </a:r>
            <a:r>
              <a:rPr lang="en-US" dirty="0" smtClean="0">
                <a:solidFill>
                  <a:srgbClr val="C00000"/>
                </a:solidFill>
              </a:rPr>
              <a:t>John Parker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and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his 70 men.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 shot rang out. No one knows who fired it. 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Eight minutemen lay dead; ten were wounded. The battle was over in minutes. The British head towards Concord.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40" y="4114800"/>
            <a:ext cx="4933188" cy="24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Concord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Warned by Prescott, the citizens of Concord hid the weapons before the British arrived.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British destroyed what weapons they could find, and burned some buildings 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By this time, 400 Minutemen had arrived to fight the British.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 battle broke out at a bridge north of town. 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37557"/>
            <a:ext cx="3657600" cy="2434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1910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Skilled colonial marksmen find the British “redcoats” easy targets.</a:t>
            </a:r>
          </a:p>
          <a:p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British retreat to Boston.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743648" cy="5809668"/>
          </a:xfrm>
        </p:spPr>
      </p:pic>
    </p:spTree>
    <p:extLst>
      <p:ext uri="{BB962C8B-B14F-4D97-AF65-F5344CB8AC3E}">
        <p14:creationId xmlns:p14="http://schemas.microsoft.com/office/powerpoint/2010/main" val="21308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As April 19 unfolds, nearly 4000 minutemen arrive in the area. They line the roads back to Boston and pepper the retreating British soldiers with musket fire.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“It seemed as if men came down from the clouds,”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one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ritish soldier said.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Only the arrival of 1000 more troops saved the British forces from being completely defeated by the patriot militia and minutemen.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870"/>
            <a:ext cx="8610600" cy="61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Underlined words and phrases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indicate vocabulary terms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Red print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indicates names to know.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b="1" dirty="0" smtClean="0">
                <a:solidFill>
                  <a:srgbClr val="20910D"/>
                </a:solidFill>
              </a:rPr>
              <a:t>Green print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indicates key battles to know.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3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After the Battles of Lexington and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Concord </a:t>
            </a:r>
            <a:r>
              <a:rPr lang="en-US" dirty="0" smtClean="0">
                <a:solidFill>
                  <a:schemeClr val="bg2"/>
                </a:solidFill>
              </a:rPr>
              <a:t>(Video 2:35)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75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First Continental Congress had committed to meeting in the Spring of 1775 to determine whether war would be necessary. 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But it seemed war had already begun at Lexington and Concord in April. 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Second Continental Congress meets in May 1775.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89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365760" lvl="1" indent="0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Delegates to the Second Continental Congress include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66250"/>
            <a:ext cx="2342326" cy="2342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91000"/>
            <a:ext cx="1652016" cy="231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166250"/>
            <a:ext cx="2819400" cy="23423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2209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2221606" cy="2221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946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223465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George Washington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13487" y="2234655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</a:t>
            </a:r>
          </a:p>
          <a:p>
            <a:r>
              <a:rPr lang="en-US" dirty="0" smtClean="0"/>
              <a:t>Adams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8335" y="2234655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Samuel</a:t>
            </a:r>
          </a:p>
          <a:p>
            <a:pPr algn="ctr"/>
            <a:r>
              <a:rPr lang="en-US" dirty="0" smtClean="0"/>
              <a:t>Adams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2811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Thomas</a:t>
            </a:r>
          </a:p>
          <a:p>
            <a:pPr algn="ctr"/>
            <a:r>
              <a:rPr lang="en-US" dirty="0" smtClean="0"/>
              <a:t>Jefferson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321" y="3962399"/>
            <a:ext cx="122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Hancock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6435" y="397098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Benjamin </a:t>
            </a:r>
          </a:p>
          <a:p>
            <a:pPr algn="ctr"/>
            <a:r>
              <a:rPr lang="en-US" dirty="0" smtClean="0"/>
              <a:t>Franklin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Second Continental Congress was divided about what to do.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 group of delegates from New England wanted to declare independence.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 more moderate group from the Middle Colonies favored less drastic action.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All agree, however, they need to prepare for war.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8153400" cy="266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1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Second Continental Congress takes action.</a:t>
            </a:r>
          </a:p>
          <a:p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Instructed colonial authorities to write state </a:t>
            </a:r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constitutions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a plan for a system of government</a:t>
            </a:r>
          </a:p>
          <a:p>
            <a:pPr marL="365760" lvl="1" indent="0">
              <a:buNone/>
            </a:pPr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Authorized the formation of a </a:t>
            </a:r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Continental Army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the force of soldiers from all colonies that would carry out the fight against Great Britain</a:t>
            </a:r>
          </a:p>
          <a:p>
            <a:pPr marL="365760" lvl="1" indent="0">
              <a:buNone/>
            </a:pPr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Chose </a:t>
            </a:r>
            <a:r>
              <a:rPr lang="en-US" dirty="0" smtClean="0">
                <a:solidFill>
                  <a:srgbClr val="C00000"/>
                </a:solidFill>
              </a:rPr>
              <a:t>George Washington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 command the Continental Army</a:t>
            </a:r>
          </a:p>
          <a:p>
            <a:pPr marL="365760" lvl="1" indent="0">
              <a:buNone/>
            </a:pPr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Printed paper money to pay for the Continental Army.</a:t>
            </a:r>
          </a:p>
          <a:p>
            <a:pPr lvl="1"/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Signed the </a:t>
            </a:r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Olive Branch Petition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a final attempt to restore peace with Great Britain. (King George III refused to read it. He declared the colonies in open rebellion and sent 20,000 more soldiers to the colonies.)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Patriots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colonists who chose to fight for independence from Great Britain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40-45% of the colonists were Patriots.</a:t>
            </a:r>
          </a:p>
          <a:p>
            <a:pPr lvl="1"/>
            <a:endParaRPr lang="en-US" sz="11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Loyalists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colonists who chose to side with the British</a:t>
            </a:r>
          </a:p>
          <a:p>
            <a:pPr lvl="1"/>
            <a:r>
              <a:rPr lang="en-US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20-30% of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colonists had loyalist sympathies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Included wealthiest merchants and landowners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Feared a rebellion would lead to a change in government and they would lose their wealth and position</a:t>
            </a:r>
          </a:p>
          <a:p>
            <a:pPr lvl="1"/>
            <a:endParaRPr lang="en-US" sz="1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65760" lvl="1" indent="0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Enslaved African-Americans fought with the British, hoping to win their freedom.</a:t>
            </a:r>
          </a:p>
          <a:p>
            <a:pPr marL="365760" lvl="1" indent="0">
              <a:buNone/>
            </a:pPr>
            <a:endParaRPr lang="en-US" sz="11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65760" lvl="1" indent="0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Most Native Americans fought with the British, hoping to keep their lands. 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Early Battles</a:t>
            </a:r>
          </a:p>
          <a:p>
            <a:pPr lvl="1"/>
            <a:r>
              <a:rPr lang="en-US" b="1" dirty="0" smtClean="0">
                <a:solidFill>
                  <a:srgbClr val="20910D"/>
                </a:solidFill>
              </a:rPr>
              <a:t>Fort Ticonderoga</a:t>
            </a:r>
          </a:p>
          <a:p>
            <a:pPr lvl="1"/>
            <a:endParaRPr lang="en-US" b="1" dirty="0" smtClean="0">
              <a:solidFill>
                <a:srgbClr val="20910D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28" y="1981200"/>
            <a:ext cx="3263900" cy="226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1752600"/>
            <a:ext cx="3886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Fort Ticonderoga was in an important strategic location.</a:t>
            </a:r>
          </a:p>
          <a:p>
            <a:endParaRPr lang="en-US" sz="2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It overlooked a potential British  invasion route from Canada.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If successful, the British would be able to separate new England from the other colonies.</a:t>
            </a:r>
          </a:p>
          <a:p>
            <a:endParaRPr lang="en-US" sz="2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1" y="4419600"/>
            <a:ext cx="3266497" cy="225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0910D"/>
                </a:solidFill>
              </a:rPr>
              <a:t>Fort Ticonderoga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May 10, 1775</a:t>
            </a:r>
          </a:p>
          <a:p>
            <a:pPr marL="365760" lvl="1" indent="0">
              <a:buNone/>
            </a:pPr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Ethan Allen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with his 83 </a:t>
            </a:r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Green Mountain Boys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– from the Green Mountains of Vermont – and </a:t>
            </a:r>
            <a:r>
              <a:rPr lang="en-US" dirty="0" smtClean="0">
                <a:solidFill>
                  <a:srgbClr val="C00000"/>
                </a:solidFill>
              </a:rPr>
              <a:t>Benedict Arnold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crossed Lake Champlain at night and surprised the 42 British soldiers guarding the fort. </a:t>
            </a:r>
          </a:p>
          <a:p>
            <a:pPr lvl="1"/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365760" lvl="1" indent="0" algn="ctr">
              <a:buNone/>
            </a:pPr>
            <a:r>
              <a:rPr lang="en-US" sz="18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“I ordered </a:t>
            </a:r>
            <a:r>
              <a:rPr lang="en-US" sz="18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 commander, Captain de la Place, to come forth instantly, or I would sacrifice the whole garrison; at which the Captain came immediately to the door, with his breeches in his hand, when I ordered him to deliver me the fort instantly; he asked me by what authority I demanded it: I answered him, 'In the name of the great Jehovah and the </a:t>
            </a:r>
            <a:r>
              <a:rPr lang="en-US" sz="18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Continental </a:t>
            </a:r>
            <a:r>
              <a:rPr lang="en-US" sz="1800" i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Congress</a:t>
            </a:r>
            <a:r>
              <a:rPr lang="en-US" sz="1800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.’ ”</a:t>
            </a:r>
          </a:p>
          <a:p>
            <a:pPr marL="365760" lvl="1" indent="0" algn="ctr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- Ethan Allen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smtClean="0">
                <a:solidFill>
                  <a:srgbClr val="20910D"/>
                </a:solidFill>
              </a:rPr>
              <a:t>Fort Ticonderoga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was important for two reasons: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It controlled the main water route between Canada and the Hudson River Valley.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It held valuable weapons –especially cannons – that the Americans desperately needed.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8458200" cy="27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First Continental Congress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What: a gathering of colonial leaders who were deeply troubled about the relationship between Great Britain and its American colonies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When: 1774 – after the closing of Boston Harbor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Who: Delegates from 12 of 13 colonies attended (GA did not attend.)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Where: Met at Carpenters’ Hall in Philadelphia</a:t>
            </a: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38007"/>
            <a:ext cx="2819400" cy="22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20910D"/>
                </a:solidFill>
              </a:rPr>
              <a:t>The Battle of Bunker Hill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After Lexington and Concord, 10,000 colonists left Boston. The city was occupied by 13,500 British troops.</a:t>
            </a:r>
          </a:p>
          <a:p>
            <a:pPr lvl="1"/>
            <a:endParaRPr lang="en-US" sz="9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June 17, 1775: The British awake to find they are surrounded by colonial forces. They will have to fight their way out. </a:t>
            </a:r>
          </a:p>
          <a:p>
            <a:pPr lvl="1"/>
            <a:endParaRPr lang="en-US" sz="9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2400 British troops advanced against 1600 colonial militia dug in at Breed’s Hill. (see map on p. 115)</a:t>
            </a:r>
          </a:p>
          <a:p>
            <a:pPr lvl="1"/>
            <a:endParaRPr lang="en-US" sz="9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Low on gunpowder, the militia commander ordered, “Don’t fire until you see the whites of their eyes!”</a:t>
            </a:r>
          </a:p>
          <a:p>
            <a:pPr lvl="1"/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British fall back twice, taking heavy losses.</a:t>
            </a:r>
          </a:p>
          <a:p>
            <a:pPr lvl="1"/>
            <a:endParaRPr lang="en-US" sz="10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colonial militia runs out of ammunition, and the British finally break through.</a:t>
            </a: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>
                <a:solidFill>
                  <a:srgbClr val="20910D"/>
                </a:solidFill>
              </a:rPr>
              <a:t>The Battle of Bunker Hill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The British won, but at a terrible cost. 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The Americans proved they could stand up to the British army.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67320"/>
            <a:ext cx="6686550" cy="348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John Adams: 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Beyond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 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Bunker 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Hill </a:t>
            </a:r>
            <a:r>
              <a:rPr lang="en-US" dirty="0" smtClean="0">
                <a:solidFill>
                  <a:schemeClr val="bg2"/>
                </a:solidFill>
              </a:rPr>
              <a:t>(Video 4:05)</a:t>
            </a: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6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Washington takes command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Washington needs heavier guns to drive the British out of Boston.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508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2360054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Washington assigns </a:t>
            </a:r>
            <a:r>
              <a:rPr lang="en-US" dirty="0" smtClean="0">
                <a:solidFill>
                  <a:srgbClr val="C00000"/>
                </a:solidFill>
              </a:rPr>
              <a:t>Henry Knox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 bring the cannons from Ft. Ticonderoga 300 miles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ver rough terrain in mid-winter. </a:t>
            </a:r>
          </a:p>
          <a:p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Washington stations on Nook’s Hill overlooking Boston</a:t>
            </a:r>
          </a:p>
          <a:p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When British </a:t>
            </a:r>
            <a:r>
              <a:rPr lang="en-US" dirty="0" smtClean="0">
                <a:solidFill>
                  <a:srgbClr val="C00000"/>
                </a:solidFill>
              </a:rPr>
              <a:t>General Howe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sees this, he abandons Boston and retreats to (British) Canada.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John Adams: 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Henry 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Knox and Dorchester </a:t>
            </a:r>
            <a:r>
              <a:rPr lang="en-US" dirty="0" smtClean="0">
                <a:solidFill>
                  <a:schemeClr val="bg2"/>
                </a:solidFill>
                <a:hlinkClick r:id="rId2"/>
              </a:rPr>
              <a:t>Heights </a:t>
            </a:r>
            <a:r>
              <a:rPr lang="en-US" dirty="0" smtClean="0">
                <a:solidFill>
                  <a:schemeClr val="bg2"/>
                </a:solidFill>
              </a:rPr>
              <a:t>(3:16)</a:t>
            </a:r>
            <a:endParaRPr lang="en-US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0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End Part Two.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Goal of the First Continental Congress: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communicate the colonists’ concerns to the king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ask the king to correct the problems</a:t>
            </a: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7124"/>
            <a:ext cx="4267200" cy="3541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276600"/>
            <a:ext cx="388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colonists did NOT seek separation from Great Britain, but the colonies are working together to demand colonial rights. </a:t>
            </a:r>
          </a:p>
          <a:p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This plants the seeds of a future independent government. </a:t>
            </a:r>
            <a:endParaRPr lang="en-US" sz="20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Some delegates believed violence with Great Britain was unavoidable. Others had strict orders to seek peace.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Actions taken by the First Continental Congress: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Demanded Great Britain repeal the Intolerable Acts.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Encouraged </a:t>
            </a:r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colonists to continue their boycott of British goods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. 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Drafted the </a:t>
            </a:r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Declaration of Rights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a list of ten resolutions to present to the King, including the right to “life, liberty, and property.”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Told colonial </a:t>
            </a:r>
            <a:r>
              <a:rPr lang="en-US" u="sng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militias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– organized body of armed volunteers - to prepare for war.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3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Colonists hope that their trade boycott and protests will force a repeal of the Intolerable Acts. After all, the Stamp Act and Townshend Acts had been repealed. </a:t>
            </a: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This time, however, Parliament stood firm. They did not repeal the acts. In fact, they sent more troops and increased restrictions on colonial trade. 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4038600" cy="270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Colonial troops continue to train.</a:t>
            </a: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Most felt a fight with Britain would be short. </a:t>
            </a:r>
          </a:p>
          <a:p>
            <a:pPr lvl="1"/>
            <a:r>
              <a:rPr lang="en-US" dirty="0">
                <a:solidFill>
                  <a:schemeClr val="bg2">
                    <a:lumMod val="90000"/>
                    <a:lumOff val="10000"/>
                  </a:schemeClr>
                </a:solidFill>
              </a:rPr>
              <a:t>They thought a show of force by the colonists would make Britain change its policies.</a:t>
            </a:r>
          </a:p>
          <a:p>
            <a:pPr lvl="1"/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Few expect a war. One who did was Patrick Henry. Speaking to the VA House of Burgesses he said -</a:t>
            </a:r>
          </a:p>
        </p:txBody>
      </p:sp>
    </p:spTree>
    <p:extLst>
      <p:ext uri="{BB962C8B-B14F-4D97-AF65-F5344CB8AC3E}">
        <p14:creationId xmlns:p14="http://schemas.microsoft.com/office/powerpoint/2010/main" val="1380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algn="ctr">
              <a:buNone/>
            </a:pPr>
            <a:endParaRPr lang="en-US" i="1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“They tell us, sir, that we are weak; unable to cope with so formidable an adversary. But when will we be stronger? Gentlemen may cry, Peace, Peace – but there is no peace. I know not what course others may take; but as for me, </a:t>
            </a:r>
            <a:r>
              <a:rPr lang="en-US" b="1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give me liberty or give me death!”</a:t>
            </a:r>
          </a:p>
          <a:p>
            <a:pPr marL="0" indent="0" algn="ctr">
              <a:buNone/>
            </a:pPr>
            <a:endParaRPr lang="en-US" b="1" i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                             - Patrick Henry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The Revolution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Shot Heard Round the World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Loyalist spies told </a:t>
            </a:r>
            <a:r>
              <a:rPr lang="en-US" dirty="0" smtClean="0">
                <a:solidFill>
                  <a:srgbClr val="C00000"/>
                </a:solidFill>
              </a:rPr>
              <a:t>General Thomas Gage - </a:t>
            </a:r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the new governor of Massachusetts – that the Massachusetts militia was storing arms and ammunition in Concord, about 20 miles northwest of Boston. 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Spies also inform Gage that John Hancock and Sam Adams were in Lexington. Gage decides to move. </a:t>
            </a:r>
          </a:p>
          <a:p>
            <a:endParaRPr lang="en-US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657600"/>
            <a:ext cx="2244664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1"/>
            <a:ext cx="2084344" cy="2438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2028" y="6169707"/>
            <a:ext cx="2261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Thomas Gage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169707"/>
            <a:ext cx="208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Samuel Adams</a:t>
            </a:r>
            <a:endParaRPr lang="en-US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461</TotalTime>
  <Words>1700</Words>
  <Application>Microsoft Office PowerPoint</Application>
  <PresentationFormat>On-screen Show (4:3)</PresentationFormat>
  <Paragraphs>204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Thatch</vt:lpstr>
      <vt:lpstr>The American Revolution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PowerPoint Presentation</vt:lpstr>
      <vt:lpstr>The Revolution Begins</vt:lpstr>
      <vt:lpstr>PowerPoint Presentation</vt:lpstr>
      <vt:lpstr>The Revolution Begins</vt:lpstr>
      <vt:lpstr>The Revolution Begins</vt:lpstr>
      <vt:lpstr>The Revolution Begins</vt:lpstr>
      <vt:lpstr>PowerPoint Presentation</vt:lpstr>
      <vt:lpstr>The Revolution Begins</vt:lpstr>
      <vt:lpstr>PowerPoint Presentation</vt:lpstr>
      <vt:lpstr>The Revolution Begins</vt:lpstr>
      <vt:lpstr>The Revolution Begins</vt:lpstr>
      <vt:lpstr>The Revolution Begins</vt:lpstr>
      <vt:lpstr>PowerPoint Presentation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The Revolution Begins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law1809</dc:creator>
  <cp:lastModifiedBy>law1809</cp:lastModifiedBy>
  <cp:revision>43</cp:revision>
  <dcterms:created xsi:type="dcterms:W3CDTF">2016-10-12T22:43:47Z</dcterms:created>
  <dcterms:modified xsi:type="dcterms:W3CDTF">2016-10-17T04:46:48Z</dcterms:modified>
</cp:coreProperties>
</file>