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2" r:id="rId26"/>
    <p:sldId id="284" r:id="rId27"/>
    <p:sldId id="285" r:id="rId28"/>
    <p:sldId id="283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E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03B2-C55F-4923-B537-40F2534F251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3E69-7776-4585-B38E-71194DECA061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03B2-C55F-4923-B537-40F2534F251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3E69-7776-4585-B38E-71194DECA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03B2-C55F-4923-B537-40F2534F251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3E69-7776-4585-B38E-71194DECA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03B2-C55F-4923-B537-40F2534F251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3E69-7776-4585-B38E-71194DECA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03B2-C55F-4923-B537-40F2534F251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3E69-7776-4585-B38E-71194DECA06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03B2-C55F-4923-B537-40F2534F251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3E69-7776-4585-B38E-71194DECA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03B2-C55F-4923-B537-40F2534F251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3E69-7776-4585-B38E-71194DECA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03B2-C55F-4923-B537-40F2534F251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3E69-7776-4585-B38E-71194DECA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03B2-C55F-4923-B537-40F2534F251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3E69-7776-4585-B38E-71194DECA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03B2-C55F-4923-B537-40F2534F251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3E69-7776-4585-B38E-71194DECA061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03B2-C55F-4923-B537-40F2534F251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3E69-7776-4585-B38E-71194DECA061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8000">
              <a:srgbClr val="66008F"/>
            </a:gs>
            <a:gs pos="76000">
              <a:srgbClr val="BA0066"/>
            </a:gs>
            <a:gs pos="94000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77703B2-C55F-4923-B537-40F2534F251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5633E69-7776-4585-B38E-71194DECA06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F-Y7s_YIA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RhOwVcKz38" TargetMode="External"/><Relationship Id="rId2" Type="http://schemas.openxmlformats.org/officeDocument/2006/relationships/hyperlink" Target="https://www.youtube.com/watch?v=YPy3o1vGaH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iu_-0DjIJc" TargetMode="External"/><Relationship Id="rId2" Type="http://schemas.openxmlformats.org/officeDocument/2006/relationships/hyperlink" Target="https://www.youtube.com/watch?v=wtb9W3mPVtE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untvernon.org/animated-washington/yorktown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topics/american-revolution/battle-of-long-islan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7Vp8OKDEtw" TargetMode="External"/><Relationship Id="rId2" Type="http://schemas.openxmlformats.org/officeDocument/2006/relationships/hyperlink" Target="https://youtu.be/Uvz1mhGxtrQ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8000">
              <a:srgbClr val="66008F"/>
            </a:gs>
            <a:gs pos="76000">
              <a:srgbClr val="BA0066"/>
            </a:gs>
            <a:gs pos="94000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The American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rgbClr val="0070C0"/>
          </a:solidFill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Part Four:</a:t>
            </a:r>
          </a:p>
          <a:p>
            <a:r>
              <a:rPr lang="en-US" dirty="0" smtClean="0"/>
              <a:t>The Struggle for Liberty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2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The Struggle for Liberty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AEC20"/>
                </a:solidFill>
              </a:rPr>
              <a:t>Battle of Trenton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hroughout November 1776, Howe continues to push Washington through New Jersey</a:t>
            </a:r>
          </a:p>
          <a:p>
            <a:pPr marL="365760" lvl="1" indent="0"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See map p. 180</a:t>
            </a:r>
          </a:p>
          <a:p>
            <a:pPr marL="365760" lvl="1" indent="0"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Washington has 6000 troops left-his army seems to be vanishing</a:t>
            </a:r>
          </a:p>
          <a:p>
            <a:pPr lvl="2"/>
            <a:r>
              <a:rPr lang="en-US" dirty="0" smtClean="0"/>
              <a:t>Terms of service up on December 31</a:t>
            </a:r>
          </a:p>
          <a:p>
            <a:pPr lvl="2"/>
            <a:r>
              <a:rPr lang="en-US" dirty="0" smtClean="0"/>
              <a:t>Many deserting</a:t>
            </a:r>
          </a:p>
          <a:p>
            <a:pPr lvl="2"/>
            <a:r>
              <a:rPr lang="en-US" dirty="0" smtClean="0"/>
              <a:t>Morale low</a:t>
            </a:r>
          </a:p>
          <a:p>
            <a:pPr marL="685800" lvl="2" indent="0">
              <a:buNone/>
            </a:pPr>
            <a:endParaRPr lang="en-US" sz="800" dirty="0" smtClean="0"/>
          </a:p>
          <a:p>
            <a:pPr lvl="1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 smtClean="0">
                <a:solidFill>
                  <a:prstClr val="white"/>
                </a:solidFill>
              </a:rPr>
              <a:t>December </a:t>
            </a:r>
            <a:r>
              <a:rPr lang="en-US" dirty="0">
                <a:solidFill>
                  <a:prstClr val="white"/>
                </a:solidFill>
              </a:rPr>
              <a:t>7, </a:t>
            </a:r>
            <a:r>
              <a:rPr lang="en-US" dirty="0" smtClean="0">
                <a:solidFill>
                  <a:prstClr val="white"/>
                </a:solidFill>
              </a:rPr>
              <a:t>1776 - Washington retreats across </a:t>
            </a:r>
            <a:r>
              <a:rPr lang="en-US" dirty="0">
                <a:solidFill>
                  <a:prstClr val="white"/>
                </a:solidFill>
              </a:rPr>
              <a:t>the Delaware River into </a:t>
            </a:r>
            <a:r>
              <a:rPr lang="en-US" dirty="0" smtClean="0">
                <a:solidFill>
                  <a:prstClr val="white"/>
                </a:solidFill>
              </a:rPr>
              <a:t>Pennsylvania </a:t>
            </a:r>
            <a:endParaRPr lang="en-US" dirty="0">
              <a:solidFill>
                <a:prstClr val="white"/>
              </a:solidFill>
            </a:endParaRPr>
          </a:p>
          <a:p>
            <a:pPr lvl="1">
              <a:buClr>
                <a:srgbClr val="759AA5">
                  <a:lumMod val="60000"/>
                  <a:lumOff val="40000"/>
                </a:srgbClr>
              </a:buClr>
            </a:pPr>
            <a:endParaRPr lang="en-US" dirty="0">
              <a:solidFill>
                <a:prstClr val="white"/>
              </a:solidFill>
            </a:endParaRPr>
          </a:p>
          <a:p>
            <a:pPr lvl="2"/>
            <a:endParaRPr lang="en-US" dirty="0" smtClean="0"/>
          </a:p>
          <a:p>
            <a:pPr marL="685800" lvl="2" indent="0">
              <a:buNone/>
            </a:pPr>
            <a:endParaRPr lang="en-US" dirty="0" smtClean="0"/>
          </a:p>
          <a:p>
            <a:pPr marL="6858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188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The Struggle for Liberty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759AA5">
                  <a:lumMod val="60000"/>
                  <a:lumOff val="40000"/>
                </a:srgbClr>
              </a:buClr>
            </a:pPr>
            <a:r>
              <a:rPr lang="en-US" b="1" dirty="0">
                <a:solidFill>
                  <a:srgbClr val="0AEC20"/>
                </a:solidFill>
              </a:rPr>
              <a:t>Battle of Trenton </a:t>
            </a:r>
          </a:p>
          <a:p>
            <a:pPr lvl="1"/>
            <a:r>
              <a:rPr lang="en-US" dirty="0" smtClean="0"/>
              <a:t>Thomas Paine had retreated with the troops. He writes another pamphlet called </a:t>
            </a:r>
            <a:r>
              <a:rPr lang="en-US" i="1" dirty="0" smtClean="0"/>
              <a:t>The Crisis </a:t>
            </a:r>
            <a:r>
              <a:rPr lang="en-US" dirty="0" smtClean="0"/>
              <a:t>to encourage Americans to support the army and raise morale.</a:t>
            </a:r>
          </a:p>
          <a:p>
            <a:pPr marL="365760" lvl="1" indent="0">
              <a:buNone/>
            </a:pPr>
            <a:endParaRPr lang="en-US" sz="1000" dirty="0"/>
          </a:p>
          <a:p>
            <a:pPr marL="365760" lvl="1" indent="0" algn="ctr">
              <a:buNone/>
            </a:pPr>
            <a:r>
              <a:rPr lang="en-US" dirty="0" smtClean="0"/>
              <a:t>“These are the times that try men’s souls. </a:t>
            </a:r>
          </a:p>
          <a:p>
            <a:pPr marL="365760" lvl="1" indent="0" algn="ctr">
              <a:buNone/>
            </a:pPr>
            <a:r>
              <a:rPr lang="en-US" dirty="0" smtClean="0"/>
              <a:t>The summer soldier and the sunshine patriot will, </a:t>
            </a:r>
          </a:p>
          <a:p>
            <a:pPr marL="365760" lvl="1" indent="0" algn="ctr">
              <a:buNone/>
            </a:pPr>
            <a:r>
              <a:rPr lang="en-US" dirty="0" smtClean="0"/>
              <a:t>in this crisis, shrink from the service of his country; </a:t>
            </a:r>
          </a:p>
          <a:p>
            <a:pPr marL="365760" lvl="1" indent="0" algn="ctr">
              <a:buNone/>
            </a:pPr>
            <a:r>
              <a:rPr lang="en-US" dirty="0" smtClean="0"/>
              <a:t>but he that stands it now deserves the love </a:t>
            </a:r>
          </a:p>
          <a:p>
            <a:pPr marL="365760" lvl="1" indent="0" algn="ctr">
              <a:buNone/>
            </a:pPr>
            <a:r>
              <a:rPr lang="en-US" dirty="0" smtClean="0"/>
              <a:t>and thanks of man and woman.”</a:t>
            </a:r>
          </a:p>
          <a:p>
            <a:pPr marL="365760" lvl="1" indent="0" algn="ctr">
              <a:buNone/>
            </a:pPr>
            <a:endParaRPr lang="en-US" dirty="0"/>
          </a:p>
          <a:p>
            <a:pPr lvl="1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>
                <a:solidFill>
                  <a:prstClr val="white"/>
                </a:solidFill>
              </a:rPr>
              <a:t>Washington had </a:t>
            </a:r>
            <a:r>
              <a:rPr lang="en-US" i="1" dirty="0">
                <a:solidFill>
                  <a:prstClr val="white"/>
                </a:solidFill>
              </a:rPr>
              <a:t>The Crisis</a:t>
            </a:r>
            <a:r>
              <a:rPr lang="en-US" dirty="0">
                <a:solidFill>
                  <a:prstClr val="white"/>
                </a:solidFill>
              </a:rPr>
              <a:t> read aloud to his troops.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3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The Struggle for Liberty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0AEC20"/>
                </a:solidFill>
              </a:rPr>
              <a:t>Battle of Trenton </a:t>
            </a:r>
          </a:p>
          <a:p>
            <a:pPr lvl="1"/>
            <a:r>
              <a:rPr lang="en-US" dirty="0" smtClean="0"/>
              <a:t>Howe believes the Americans are 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almost defeated and the rebellion 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nearly over.</a:t>
            </a:r>
          </a:p>
          <a:p>
            <a:pPr marL="365760" lvl="1" indent="0"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Howe leaves New Jersey to rest his </a:t>
            </a:r>
          </a:p>
          <a:p>
            <a:pPr marL="685800" lvl="2" indent="0">
              <a:buNone/>
            </a:pPr>
            <a:r>
              <a:rPr lang="en-US" dirty="0" smtClean="0"/>
              <a:t>troops.</a:t>
            </a:r>
          </a:p>
          <a:p>
            <a:pPr marL="685800" lvl="2" indent="0"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Leaves New Jersey in the hands of 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German soldiers from Hesse </a:t>
            </a:r>
          </a:p>
          <a:p>
            <a:pPr marL="365760" lvl="1" indent="0">
              <a:buNone/>
            </a:pPr>
            <a:endParaRPr lang="en-US" sz="800" dirty="0" smtClean="0"/>
          </a:p>
          <a:p>
            <a:pPr lvl="1"/>
            <a:r>
              <a:rPr lang="en-US" u="sng" dirty="0" smtClean="0"/>
              <a:t>Mercenaries</a:t>
            </a:r>
            <a:r>
              <a:rPr lang="en-US" dirty="0" smtClean="0"/>
              <a:t>: foreign soldiers who 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fight for pay</a:t>
            </a:r>
            <a:endParaRPr lang="en-US" u="sng" dirty="0" smtClean="0"/>
          </a:p>
          <a:p>
            <a:pPr marL="36576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057400"/>
            <a:ext cx="2590800" cy="398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9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The Struggle for Liberty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759AA5">
                  <a:lumMod val="60000"/>
                  <a:lumOff val="40000"/>
                </a:srgbClr>
              </a:buClr>
            </a:pPr>
            <a:r>
              <a:rPr lang="en-US" b="1" dirty="0">
                <a:solidFill>
                  <a:srgbClr val="0AEC20"/>
                </a:solidFill>
              </a:rPr>
              <a:t>Battle of Trenton </a:t>
            </a:r>
            <a:endParaRPr lang="en-US" b="1" dirty="0" smtClean="0">
              <a:solidFill>
                <a:srgbClr val="0AEC20"/>
              </a:solidFill>
            </a:endParaRPr>
          </a:p>
          <a:p>
            <a:pPr lvl="1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 smtClean="0"/>
              <a:t>Washington decides he needs to risk it and take the offense</a:t>
            </a:r>
          </a:p>
          <a:p>
            <a:pPr marL="365760" lvl="1" indent="0">
              <a:buClr>
                <a:srgbClr val="759AA5">
                  <a:lumMod val="60000"/>
                  <a:lumOff val="40000"/>
                </a:srgbClr>
              </a:buClr>
              <a:buNone/>
            </a:pPr>
            <a:endParaRPr lang="en-US" sz="800" dirty="0"/>
          </a:p>
          <a:p>
            <a:pPr lvl="1"/>
            <a:r>
              <a:rPr lang="en-US" b="1" dirty="0" smtClean="0"/>
              <a:t>Christmas night, December 25 1776, Washington crosses the Delaware back into New Jersey</a:t>
            </a:r>
          </a:p>
          <a:p>
            <a:pPr marL="365760" lvl="1" indent="0">
              <a:buNone/>
            </a:pPr>
            <a:endParaRPr lang="en-US" sz="800" b="1" dirty="0" smtClean="0"/>
          </a:p>
          <a:p>
            <a:pPr lvl="1"/>
            <a:r>
              <a:rPr lang="en-US" dirty="0" smtClean="0"/>
              <a:t>Winter storm, ice-clogged river, spray freezing on soldiers’ faces</a:t>
            </a:r>
          </a:p>
          <a:p>
            <a:pPr marL="365760" lvl="1" indent="0"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Small boats, silent rowing</a:t>
            </a:r>
          </a:p>
          <a:p>
            <a:pPr marL="365760" lvl="1" indent="0">
              <a:buNone/>
            </a:pPr>
            <a:endParaRPr lang="en-US" sz="900" dirty="0" smtClean="0"/>
          </a:p>
          <a:p>
            <a:pPr lvl="1"/>
            <a:r>
              <a:rPr lang="en-US" dirty="0" smtClean="0"/>
              <a:t>Many soldiers have no shoes – feet wrapped in rags – soldiers march through snow to Trenton.</a:t>
            </a:r>
          </a:p>
          <a:p>
            <a:pPr marL="365760" lvl="1" indent="0">
              <a:buNone/>
            </a:pPr>
            <a:endParaRPr lang="en-US" sz="800" dirty="0" smtClean="0"/>
          </a:p>
          <a:p>
            <a:pPr marL="365760" lvl="1" indent="0">
              <a:buNone/>
            </a:pPr>
            <a:r>
              <a:rPr lang="en-US" b="1" dirty="0" smtClean="0"/>
              <a:t>Compare the famous painting by Emanuel Leutze with the reality of the Americans’ experience that Christmas night.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181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8708483" cy="5578872"/>
          </a:xfrm>
        </p:spPr>
      </p:pic>
    </p:spTree>
    <p:extLst>
      <p:ext uri="{BB962C8B-B14F-4D97-AF65-F5344CB8AC3E}">
        <p14:creationId xmlns:p14="http://schemas.microsoft.com/office/powerpoint/2010/main" val="34092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The Struggle for Liberty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 lvl="0">
              <a:buClr>
                <a:srgbClr val="759AA5">
                  <a:lumMod val="60000"/>
                  <a:lumOff val="40000"/>
                </a:srgbClr>
              </a:buClr>
            </a:pPr>
            <a:r>
              <a:rPr lang="en-US" b="1" dirty="0">
                <a:solidFill>
                  <a:srgbClr val="0AEC20"/>
                </a:solidFill>
              </a:rPr>
              <a:t>Battle of Trenton </a:t>
            </a:r>
            <a:endParaRPr lang="en-US" b="1" dirty="0" smtClean="0">
              <a:solidFill>
                <a:srgbClr val="0AEC20"/>
              </a:solidFill>
            </a:endParaRPr>
          </a:p>
          <a:p>
            <a:pPr lvl="0">
              <a:buClr>
                <a:srgbClr val="759AA5">
                  <a:lumMod val="60000"/>
                  <a:lumOff val="40000"/>
                </a:srgbClr>
              </a:buClr>
            </a:pPr>
            <a:endParaRPr lang="en-US" sz="1000" b="1" dirty="0">
              <a:solidFill>
                <a:srgbClr val="0AEC20"/>
              </a:solidFill>
            </a:endParaRPr>
          </a:p>
          <a:p>
            <a:pPr lvl="1"/>
            <a:r>
              <a:rPr lang="en-US" b="1" dirty="0" smtClean="0"/>
              <a:t>December 26, 1776</a:t>
            </a:r>
          </a:p>
          <a:p>
            <a:pPr marL="365760" lvl="1" indent="0">
              <a:buNone/>
            </a:pPr>
            <a:endParaRPr lang="en-US" sz="800" b="1" dirty="0" smtClean="0"/>
          </a:p>
          <a:p>
            <a:pPr lvl="1"/>
            <a:r>
              <a:rPr lang="en-US" dirty="0" smtClean="0"/>
              <a:t>Hessians asleep at dawn 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after their Christmas 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celebrations</a:t>
            </a:r>
          </a:p>
          <a:p>
            <a:pPr marL="365760" lvl="1" indent="0"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Patriots attack at Trenton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from  two sides – 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complete surprise.</a:t>
            </a:r>
          </a:p>
          <a:p>
            <a:pPr marL="365760" lvl="1" indent="0"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Americans take over 900 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Hessian prisoners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024" y="2133601"/>
            <a:ext cx="470604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0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The Struggle for Liberty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AEC20"/>
                </a:solidFill>
              </a:rPr>
              <a:t>Battle of Princeton</a:t>
            </a:r>
          </a:p>
          <a:p>
            <a:pPr lvl="1"/>
            <a:r>
              <a:rPr lang="en-US" dirty="0" smtClean="0"/>
              <a:t>British General Cornwallis rushes his troops north to stop Washington</a:t>
            </a:r>
          </a:p>
          <a:p>
            <a:pPr lvl="1"/>
            <a:r>
              <a:rPr lang="en-US" dirty="0" smtClean="0"/>
              <a:t>January 2-3, 1777</a:t>
            </a:r>
          </a:p>
          <a:p>
            <a:pPr lvl="2"/>
            <a:r>
              <a:rPr lang="en-US" dirty="0" smtClean="0"/>
              <a:t>Washington leaves campfires burning</a:t>
            </a:r>
          </a:p>
          <a:p>
            <a:pPr lvl="2"/>
            <a:r>
              <a:rPr lang="en-US" dirty="0" smtClean="0"/>
              <a:t>Circles behind the British troops in the darkness</a:t>
            </a:r>
          </a:p>
          <a:p>
            <a:pPr lvl="2"/>
            <a:r>
              <a:rPr lang="en-US" dirty="0" smtClean="0"/>
              <a:t>Attacked Cornwallis’s troops at daybreak</a:t>
            </a:r>
          </a:p>
          <a:p>
            <a:pPr lvl="1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>
                <a:solidFill>
                  <a:prstClr val="white"/>
                </a:solidFill>
              </a:rPr>
              <a:t>Americans </a:t>
            </a:r>
            <a:r>
              <a:rPr lang="en-US" dirty="0" smtClean="0">
                <a:solidFill>
                  <a:prstClr val="white"/>
                </a:solidFill>
              </a:rPr>
              <a:t>win</a:t>
            </a:r>
          </a:p>
          <a:p>
            <a:pPr lvl="2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 smtClean="0">
                <a:solidFill>
                  <a:prstClr val="white"/>
                </a:solidFill>
              </a:rPr>
              <a:t>The redcoats flee Princeton</a:t>
            </a:r>
            <a:endParaRPr lang="en-US" dirty="0">
              <a:solidFill>
                <a:prstClr val="white"/>
              </a:solidFill>
            </a:endParaRPr>
          </a:p>
          <a:p>
            <a:pPr lvl="2"/>
            <a:r>
              <a:rPr lang="en-US" dirty="0" smtClean="0"/>
              <a:t>New soldiers arrive to join the Continental Army; </a:t>
            </a:r>
          </a:p>
          <a:p>
            <a:pPr marL="685800" lvl="2" indent="0">
              <a:buNone/>
            </a:pPr>
            <a:r>
              <a:rPr lang="en-US" dirty="0"/>
              <a:t> </a:t>
            </a:r>
            <a:r>
              <a:rPr lang="en-US" dirty="0" smtClean="0"/>
              <a:t>  others re-enlist</a:t>
            </a:r>
          </a:p>
          <a:p>
            <a:pPr lvl="2"/>
            <a:r>
              <a:rPr lang="en-US" dirty="0" smtClean="0"/>
              <a:t>Washington is back in business</a:t>
            </a:r>
          </a:p>
          <a:p>
            <a:pPr marL="685800" lvl="2" indent="0">
              <a:buNone/>
            </a:pPr>
            <a:endParaRPr lang="en-US" dirty="0" smtClean="0"/>
          </a:p>
          <a:p>
            <a:pPr lvl="0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 smtClean="0">
                <a:solidFill>
                  <a:srgbClr val="DFE6D0"/>
                </a:solidFill>
                <a:hlinkClick r:id="rId2"/>
              </a:rPr>
              <a:t>Video</a:t>
            </a:r>
            <a:r>
              <a:rPr lang="en-US" dirty="0" smtClean="0">
                <a:solidFill>
                  <a:srgbClr val="DFE6D0"/>
                </a:solidFill>
              </a:rPr>
              <a:t> </a:t>
            </a:r>
            <a:r>
              <a:rPr lang="en-US" sz="1900" dirty="0" smtClean="0">
                <a:solidFill>
                  <a:srgbClr val="DFE6D0"/>
                </a:solidFill>
              </a:rPr>
              <a:t>(14:59) Washington crosses the Delaware, Battle of Trenton, Battle of Princeton</a:t>
            </a:r>
            <a:endParaRPr lang="en-US" sz="1900" dirty="0">
              <a:solidFill>
                <a:srgbClr val="DFE6D0"/>
              </a:solidFill>
            </a:endParaRPr>
          </a:p>
          <a:p>
            <a:pPr marL="6858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86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The Struggle for Liberty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AEC20"/>
                </a:solidFill>
              </a:rPr>
              <a:t>Battle of Saratoga</a:t>
            </a:r>
            <a:r>
              <a:rPr lang="en-US" dirty="0" smtClean="0"/>
              <a:t>: Turning Point</a:t>
            </a:r>
          </a:p>
          <a:p>
            <a:pPr lvl="1"/>
            <a:r>
              <a:rPr lang="en-US" dirty="0" smtClean="0"/>
              <a:t>British Goal: Cut New England off from the rest of the colonies and end the rebellion</a:t>
            </a:r>
          </a:p>
          <a:p>
            <a:pPr lvl="1"/>
            <a:r>
              <a:rPr lang="en-US" dirty="0" smtClean="0"/>
              <a:t>British Strategy: a three-pronged attack </a:t>
            </a:r>
          </a:p>
          <a:p>
            <a:pPr lvl="2"/>
            <a:r>
              <a:rPr lang="en-US" dirty="0" smtClean="0"/>
              <a:t>From Canada – </a:t>
            </a:r>
            <a:r>
              <a:rPr lang="en-US" b="1" dirty="0" smtClean="0">
                <a:solidFill>
                  <a:srgbClr val="FF0000"/>
                </a:solidFill>
              </a:rPr>
              <a:t>General Burgoyne </a:t>
            </a:r>
            <a:r>
              <a:rPr lang="en-US" dirty="0" smtClean="0"/>
              <a:t>would lead 8000 troops to  recapture Ft. Ticonderoga and other forts on the upper Hudson River</a:t>
            </a:r>
          </a:p>
          <a:p>
            <a:pPr lvl="2"/>
            <a:r>
              <a:rPr lang="en-US" dirty="0" smtClean="0"/>
              <a:t>From the west – drive through the Mohawk River Valley towards Albany</a:t>
            </a:r>
          </a:p>
          <a:p>
            <a:pPr lvl="2"/>
            <a:r>
              <a:rPr lang="en-US" dirty="0" smtClean="0"/>
              <a:t>From the south – </a:t>
            </a:r>
            <a:r>
              <a:rPr lang="en-US" b="1" dirty="0" smtClean="0">
                <a:solidFill>
                  <a:srgbClr val="FF0000"/>
                </a:solidFill>
              </a:rPr>
              <a:t>General Howe </a:t>
            </a:r>
            <a:r>
              <a:rPr lang="en-US" dirty="0" smtClean="0"/>
              <a:t>would sail up the Hudson to meet at Albany</a:t>
            </a:r>
          </a:p>
          <a:p>
            <a:pPr lvl="1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>
                <a:solidFill>
                  <a:prstClr val="white"/>
                </a:solidFill>
              </a:rPr>
              <a:t>Perfect Timing is required for this to work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7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The Struggle for Liberty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King George III orders Howe to go </a:t>
            </a:r>
            <a:r>
              <a:rPr lang="en-US" i="1" dirty="0" smtClean="0"/>
              <a:t>south</a:t>
            </a:r>
            <a:r>
              <a:rPr lang="en-US" dirty="0" smtClean="0"/>
              <a:t> to capture Philadelphia; Burgoyne does not know this!</a:t>
            </a:r>
          </a:p>
          <a:p>
            <a:pPr lvl="1"/>
            <a:r>
              <a:rPr lang="en-US" dirty="0" smtClean="0"/>
              <a:t>The Continental Congress is forced to flee Philadelphia.</a:t>
            </a:r>
          </a:p>
          <a:p>
            <a:r>
              <a:rPr lang="en-US" dirty="0" smtClean="0"/>
              <a:t>Burgoyne moves south from Canada and captures Ticonderoga but is bogged down in thick forests moving south towards Albany.</a:t>
            </a:r>
          </a:p>
          <a:p>
            <a:pPr lvl="1"/>
            <a:r>
              <a:rPr lang="en-US" dirty="0" smtClean="0"/>
              <a:t>Minutemen harass British forces along the way.</a:t>
            </a:r>
          </a:p>
          <a:p>
            <a:pPr lvl="1"/>
            <a:r>
              <a:rPr lang="en-US" dirty="0" smtClean="0"/>
              <a:t>Cut trees to dam rivers to create obstacles.</a:t>
            </a:r>
          </a:p>
          <a:p>
            <a:r>
              <a:rPr lang="en-US" dirty="0" smtClean="0"/>
              <a:t>American forces block British forces coming from the west.</a:t>
            </a:r>
          </a:p>
        </p:txBody>
      </p:sp>
    </p:spTree>
    <p:extLst>
      <p:ext uri="{BB962C8B-B14F-4D97-AF65-F5344CB8AC3E}">
        <p14:creationId xmlns:p14="http://schemas.microsoft.com/office/powerpoint/2010/main" val="84866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The Struggle for Liberty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 smtClean="0">
                <a:solidFill>
                  <a:srgbClr val="DFE6D0"/>
                </a:solidFill>
              </a:rPr>
              <a:t>October 1777</a:t>
            </a:r>
          </a:p>
          <a:p>
            <a:pPr lvl="0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 smtClean="0">
                <a:solidFill>
                  <a:srgbClr val="DFE6D0"/>
                </a:solidFill>
              </a:rPr>
              <a:t>American </a:t>
            </a:r>
            <a:r>
              <a:rPr lang="en-US" b="1" dirty="0">
                <a:solidFill>
                  <a:srgbClr val="FF0000"/>
                </a:solidFill>
              </a:rPr>
              <a:t>General Horatio </a:t>
            </a:r>
            <a:r>
              <a:rPr lang="en-US" b="1" dirty="0" smtClean="0">
                <a:solidFill>
                  <a:srgbClr val="FF0000"/>
                </a:solidFill>
              </a:rPr>
              <a:t>Gates </a:t>
            </a:r>
            <a:r>
              <a:rPr lang="en-US" dirty="0" smtClean="0">
                <a:solidFill>
                  <a:schemeClr val="tx1"/>
                </a:solidFill>
              </a:rPr>
              <a:t>meets Burgoyne at Saratoga with 6000 patriot troops.</a:t>
            </a:r>
          </a:p>
          <a:p>
            <a:pPr lvl="0">
              <a:buClr>
                <a:srgbClr val="759AA5">
                  <a:lumMod val="60000"/>
                  <a:lumOff val="40000"/>
                </a:srgbClr>
              </a:buClr>
            </a:pPr>
            <a:r>
              <a:rPr lang="en-US" b="1" dirty="0" smtClean="0">
                <a:solidFill>
                  <a:srgbClr val="FF0000"/>
                </a:solidFill>
              </a:rPr>
              <a:t>Benedict Arnold </a:t>
            </a:r>
            <a:r>
              <a:rPr lang="en-US" dirty="0" smtClean="0">
                <a:solidFill>
                  <a:schemeClr val="tx1"/>
                </a:solidFill>
              </a:rPr>
              <a:t>is the hero on the battlefield for the Americans</a:t>
            </a:r>
            <a:endParaRPr lang="en-US" b="1" dirty="0" smtClean="0">
              <a:solidFill>
                <a:srgbClr val="FF0000"/>
              </a:solidFill>
            </a:endParaRPr>
          </a:p>
          <a:p>
            <a:pPr lvl="0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 smtClean="0">
                <a:solidFill>
                  <a:schemeClr val="tx1"/>
                </a:solidFill>
              </a:rPr>
              <a:t>Burgoyne takes heavy losses - surrenders</a:t>
            </a:r>
          </a:p>
          <a:p>
            <a:pPr lvl="0">
              <a:buClr>
                <a:srgbClr val="759AA5">
                  <a:lumMod val="60000"/>
                  <a:lumOff val="40000"/>
                </a:srgbClr>
              </a:buClr>
            </a:pPr>
            <a:r>
              <a:rPr lang="en-US" u="sng" dirty="0" smtClean="0">
                <a:solidFill>
                  <a:schemeClr val="tx1"/>
                </a:solidFill>
              </a:rPr>
              <a:t>The Battle of Saratoga </a:t>
            </a:r>
            <a:r>
              <a:rPr lang="en-US" dirty="0" smtClean="0">
                <a:solidFill>
                  <a:schemeClr val="tx1"/>
                </a:solidFill>
              </a:rPr>
              <a:t>was the turning point of the Revolutionary War.</a:t>
            </a:r>
          </a:p>
          <a:p>
            <a:pPr lvl="0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 smtClean="0">
                <a:solidFill>
                  <a:schemeClr val="tx1"/>
                </a:solidFill>
                <a:hlinkClick r:id="rId2"/>
              </a:rPr>
              <a:t>Video</a:t>
            </a:r>
            <a:r>
              <a:rPr lang="en-US" dirty="0" smtClean="0">
                <a:solidFill>
                  <a:schemeClr val="tx1"/>
                </a:solidFill>
              </a:rPr>
              <a:t> (9:54) The Battle of Saratoga</a:t>
            </a:r>
          </a:p>
          <a:p>
            <a:pPr lvl="0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 smtClean="0">
                <a:solidFill>
                  <a:schemeClr val="tx1"/>
                </a:solidFill>
                <a:hlinkClick r:id="rId3"/>
              </a:rPr>
              <a:t>Video</a:t>
            </a:r>
            <a:r>
              <a:rPr lang="en-US" dirty="0" smtClean="0">
                <a:solidFill>
                  <a:schemeClr val="tx1"/>
                </a:solidFill>
              </a:rPr>
              <a:t> (9:43) The Battle of Saratoga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8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The Struggle for Liberty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Supporting the War Effort</a:t>
            </a:r>
          </a:p>
          <a:p>
            <a:pPr lvl="1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>
                <a:solidFill>
                  <a:prstClr val="white"/>
                </a:solidFill>
              </a:rPr>
              <a:t>Washington’s primary challenge was finding and keeping </a:t>
            </a:r>
            <a:r>
              <a:rPr lang="en-US" dirty="0" smtClean="0">
                <a:solidFill>
                  <a:prstClr val="white"/>
                </a:solidFill>
              </a:rPr>
              <a:t>soldiers</a:t>
            </a:r>
          </a:p>
          <a:p>
            <a:pPr lvl="2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 smtClean="0">
                <a:solidFill>
                  <a:prstClr val="white"/>
                </a:solidFill>
              </a:rPr>
              <a:t>Congress required each of the states to provide soldiers</a:t>
            </a:r>
          </a:p>
          <a:p>
            <a:pPr lvl="2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 smtClean="0">
                <a:solidFill>
                  <a:prstClr val="white"/>
                </a:solidFill>
              </a:rPr>
              <a:t>Men who had money paid others to serve in their place</a:t>
            </a:r>
            <a:endParaRPr lang="en-US" sz="800" dirty="0" smtClean="0">
              <a:solidFill>
                <a:prstClr val="white"/>
              </a:solidFill>
            </a:endParaRPr>
          </a:p>
          <a:p>
            <a:pPr marL="685800" lvl="2" indent="0">
              <a:buClr>
                <a:srgbClr val="759AA5">
                  <a:lumMod val="60000"/>
                  <a:lumOff val="40000"/>
                </a:srgbClr>
              </a:buClr>
              <a:buNone/>
            </a:pPr>
            <a:endParaRPr lang="en-US" sz="800" dirty="0">
              <a:solidFill>
                <a:prstClr val="white"/>
              </a:solidFill>
            </a:endParaRPr>
          </a:p>
          <a:p>
            <a:pPr lvl="1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 smtClean="0">
                <a:solidFill>
                  <a:prstClr val="white"/>
                </a:solidFill>
              </a:rPr>
              <a:t>Washington </a:t>
            </a:r>
            <a:r>
              <a:rPr lang="en-US" dirty="0">
                <a:solidFill>
                  <a:prstClr val="white"/>
                </a:solidFill>
              </a:rPr>
              <a:t>questioned whether to recruit African </a:t>
            </a:r>
            <a:r>
              <a:rPr lang="en-US" dirty="0" smtClean="0">
                <a:solidFill>
                  <a:prstClr val="white"/>
                </a:solidFill>
              </a:rPr>
              <a:t>Americans</a:t>
            </a:r>
          </a:p>
          <a:p>
            <a:pPr lvl="2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 smtClean="0">
                <a:solidFill>
                  <a:prstClr val="white"/>
                </a:solidFill>
              </a:rPr>
              <a:t>White southerners opposed the idea</a:t>
            </a:r>
          </a:p>
          <a:p>
            <a:pPr lvl="2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 smtClean="0">
                <a:solidFill>
                  <a:prstClr val="white"/>
                </a:solidFill>
              </a:rPr>
              <a:t>The British offered emancipation to slaves who fought w/ them</a:t>
            </a:r>
          </a:p>
          <a:p>
            <a:pPr lvl="2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 smtClean="0">
                <a:solidFill>
                  <a:prstClr val="white"/>
                </a:solidFill>
              </a:rPr>
              <a:t>In response the Continental Army allowed free blacks to serve</a:t>
            </a:r>
          </a:p>
          <a:p>
            <a:pPr marL="685800" lvl="2" indent="0">
              <a:buClr>
                <a:srgbClr val="759AA5">
                  <a:lumMod val="60000"/>
                  <a:lumOff val="40000"/>
                </a:srgbClr>
              </a:buClr>
              <a:buNone/>
            </a:pPr>
            <a:endParaRPr lang="en-US" sz="800" dirty="0">
              <a:solidFill>
                <a:prstClr val="white"/>
              </a:solidFill>
            </a:endParaRPr>
          </a:p>
          <a:p>
            <a:pPr lvl="1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>
                <a:solidFill>
                  <a:prstClr val="white"/>
                </a:solidFill>
              </a:rPr>
              <a:t>Typical soldier	</a:t>
            </a:r>
          </a:p>
          <a:p>
            <a:pPr lvl="2">
              <a:buClr>
                <a:srgbClr val="CFC60D"/>
              </a:buClr>
            </a:pPr>
            <a:r>
              <a:rPr lang="en-US" dirty="0">
                <a:solidFill>
                  <a:srgbClr val="DFE6D0"/>
                </a:solidFill>
              </a:rPr>
              <a:t>Young, often under legal fighting age of 16 yrs.</a:t>
            </a:r>
          </a:p>
          <a:p>
            <a:pPr lvl="2">
              <a:buClr>
                <a:srgbClr val="CFC60D"/>
              </a:buClr>
            </a:pPr>
            <a:r>
              <a:rPr lang="en-US" dirty="0">
                <a:solidFill>
                  <a:srgbClr val="DFE6D0"/>
                </a:solidFill>
              </a:rPr>
              <a:t>Had little money or property</a:t>
            </a:r>
          </a:p>
          <a:p>
            <a:pPr marL="6858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244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The Struggle for Liberty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Help from Europe</a:t>
            </a:r>
          </a:p>
          <a:p>
            <a:pPr lvl="1"/>
            <a:r>
              <a:rPr lang="en-US" dirty="0" smtClean="0"/>
              <a:t>The American victory at Saratoga convinces Europeans to ally with the US.</a:t>
            </a:r>
          </a:p>
          <a:p>
            <a:pPr lvl="1"/>
            <a:r>
              <a:rPr lang="en-US" dirty="0" smtClean="0"/>
              <a:t>Not surprisingly, most of these allies were also enemies of Great Britain.</a:t>
            </a:r>
          </a:p>
          <a:p>
            <a:pPr marL="365760" lvl="1" indent="0">
              <a:buNone/>
            </a:pPr>
            <a:endParaRPr lang="en-US" sz="800" dirty="0" smtClean="0"/>
          </a:p>
          <a:p>
            <a:pPr lvl="0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 smtClean="0">
                <a:solidFill>
                  <a:srgbClr val="DFE6D0"/>
                </a:solidFill>
              </a:rPr>
              <a:t>France</a:t>
            </a:r>
          </a:p>
          <a:p>
            <a:pPr lvl="1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 smtClean="0">
                <a:solidFill>
                  <a:srgbClr val="DFE6D0"/>
                </a:solidFill>
              </a:rPr>
              <a:t>Benjamin Franklin went to France in 1776 to ask for French help. American victories persuaded the French to send money, supplies, soldiers, and ships.</a:t>
            </a:r>
          </a:p>
          <a:p>
            <a:pPr lvl="1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 smtClean="0">
                <a:solidFill>
                  <a:srgbClr val="DFE6D0"/>
                </a:solidFill>
              </a:rPr>
              <a:t>Will widen the war to Caribbean and Europe preventing the British from focusing all their forces in America.</a:t>
            </a:r>
          </a:p>
          <a:p>
            <a:pPr lvl="1">
              <a:buClr>
                <a:srgbClr val="759AA5">
                  <a:lumMod val="60000"/>
                  <a:lumOff val="40000"/>
                </a:srgbClr>
              </a:buClr>
            </a:pPr>
            <a:endParaRPr lang="en-US" sz="900" dirty="0">
              <a:solidFill>
                <a:srgbClr val="DFE6D0"/>
              </a:solidFill>
            </a:endParaRPr>
          </a:p>
          <a:p>
            <a:pPr lvl="0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>
                <a:solidFill>
                  <a:srgbClr val="DFE6D0"/>
                </a:solidFill>
              </a:rPr>
              <a:t>The </a:t>
            </a:r>
            <a:r>
              <a:rPr lang="en-US" dirty="0" smtClean="0">
                <a:solidFill>
                  <a:srgbClr val="DFE6D0"/>
                </a:solidFill>
              </a:rPr>
              <a:t>Netherlands</a:t>
            </a:r>
          </a:p>
          <a:p>
            <a:pPr lvl="1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 smtClean="0">
                <a:solidFill>
                  <a:srgbClr val="DFE6D0"/>
                </a:solidFill>
              </a:rPr>
              <a:t>John Adams traveled to the Netherlands to ask for help. Holland loaned the new American government money to fight the war.</a:t>
            </a:r>
            <a:endParaRPr lang="en-US" dirty="0">
              <a:solidFill>
                <a:srgbClr val="DFE6D0"/>
              </a:solidFill>
            </a:endParaRP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1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The Struggle for Liberty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Remarkable Volunteers</a:t>
            </a:r>
          </a:p>
          <a:p>
            <a:pPr lvl="1"/>
            <a:r>
              <a:rPr lang="en-US" dirty="0" smtClean="0"/>
              <a:t>Marquis </a:t>
            </a:r>
            <a:r>
              <a:rPr lang="en-US" dirty="0" err="1" smtClean="0"/>
              <a:t>deLafayette</a:t>
            </a:r>
            <a:r>
              <a:rPr lang="en-US" dirty="0" smtClean="0"/>
              <a:t> (French)</a:t>
            </a:r>
          </a:p>
          <a:p>
            <a:pPr lvl="2"/>
            <a:r>
              <a:rPr lang="en-US" dirty="0" smtClean="0"/>
              <a:t>Inspired by the ideas behind the revolution</a:t>
            </a:r>
          </a:p>
          <a:p>
            <a:pPr lvl="2"/>
            <a:r>
              <a:rPr lang="en-US" dirty="0" smtClean="0"/>
              <a:t>Brought his own ship and soldiers</a:t>
            </a:r>
          </a:p>
          <a:p>
            <a:pPr lvl="2"/>
            <a:r>
              <a:rPr lang="en-US" dirty="0" smtClean="0"/>
              <a:t>Gave $200,000 of his own money to support the army</a:t>
            </a:r>
          </a:p>
          <a:p>
            <a:pPr lvl="2"/>
            <a:r>
              <a:rPr lang="en-US" dirty="0" smtClean="0"/>
              <a:t>Though he spoke little English, was a skilled commander on the field</a:t>
            </a:r>
          </a:p>
          <a:p>
            <a:pPr lvl="2"/>
            <a:r>
              <a:rPr lang="en-US" dirty="0" smtClean="0"/>
              <a:t>Close friends with Washington. </a:t>
            </a:r>
          </a:p>
          <a:p>
            <a:pPr marL="685800" lvl="2" indent="0">
              <a:buNone/>
            </a:pPr>
            <a:r>
              <a:rPr lang="en-US" dirty="0" smtClean="0"/>
              <a:t>   When Lafayette was injured, </a:t>
            </a:r>
          </a:p>
          <a:p>
            <a:pPr marL="685800" lvl="2" indent="0">
              <a:buNone/>
            </a:pPr>
            <a:r>
              <a:rPr lang="en-US" dirty="0"/>
              <a:t> </a:t>
            </a:r>
            <a:r>
              <a:rPr lang="en-US" dirty="0" smtClean="0"/>
              <a:t>  Washington said, </a:t>
            </a:r>
          </a:p>
          <a:p>
            <a:pPr marL="685800" lvl="2" indent="0">
              <a:buNone/>
            </a:pPr>
            <a:r>
              <a:rPr lang="en-US" dirty="0"/>
              <a:t> </a:t>
            </a:r>
            <a:r>
              <a:rPr lang="en-US" dirty="0" smtClean="0"/>
              <a:t>  “Treat him as my own son.”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76" y="3962400"/>
            <a:ext cx="3427523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2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The Struggle for Liberty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>
                <a:solidFill>
                  <a:srgbClr val="DFE6D0"/>
                </a:solidFill>
              </a:rPr>
              <a:t>Remarkable Volunteers</a:t>
            </a:r>
          </a:p>
          <a:p>
            <a:pPr lvl="1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>
                <a:solidFill>
                  <a:prstClr val="white"/>
                </a:solidFill>
              </a:rPr>
              <a:t>Marquis </a:t>
            </a:r>
            <a:r>
              <a:rPr lang="en-US" dirty="0" err="1">
                <a:solidFill>
                  <a:prstClr val="white"/>
                </a:solidFill>
              </a:rPr>
              <a:t>deLafayette</a:t>
            </a:r>
            <a:r>
              <a:rPr lang="en-US" dirty="0">
                <a:solidFill>
                  <a:prstClr val="white"/>
                </a:solidFill>
              </a:rPr>
              <a:t> (French)</a:t>
            </a:r>
          </a:p>
          <a:p>
            <a:pPr lvl="1"/>
            <a:r>
              <a:rPr lang="en-US" dirty="0" smtClean="0"/>
              <a:t>Bernardo de Galvez (Spain)</a:t>
            </a:r>
          </a:p>
          <a:p>
            <a:pPr lvl="2"/>
            <a:r>
              <a:rPr lang="en-US" dirty="0" smtClean="0"/>
              <a:t>Governor of Spanish Louisiana</a:t>
            </a:r>
          </a:p>
          <a:p>
            <a:pPr lvl="2"/>
            <a:r>
              <a:rPr lang="en-US" dirty="0" smtClean="0"/>
              <a:t>Gathered Spanish, French, and Native American troops</a:t>
            </a:r>
          </a:p>
          <a:p>
            <a:pPr lvl="2"/>
            <a:r>
              <a:rPr lang="en-US" dirty="0" smtClean="0"/>
              <a:t>Seized British ports along the Gulf coast all </a:t>
            </a:r>
          </a:p>
          <a:p>
            <a:pPr marL="960120" lvl="3" indent="0">
              <a:buNone/>
            </a:pPr>
            <a:r>
              <a:rPr lang="en-US" dirty="0" smtClean="0"/>
              <a:t>the way to Pensacola, FL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509491"/>
            <a:ext cx="20955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The Struggle for Liberty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lvl="0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>
                <a:solidFill>
                  <a:srgbClr val="DFE6D0"/>
                </a:solidFill>
              </a:rPr>
              <a:t>Remarkable Volunteers</a:t>
            </a:r>
          </a:p>
          <a:p>
            <a:pPr lvl="1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>
                <a:solidFill>
                  <a:prstClr val="white"/>
                </a:solidFill>
              </a:rPr>
              <a:t>Marquis </a:t>
            </a:r>
            <a:r>
              <a:rPr lang="en-US" dirty="0" err="1">
                <a:solidFill>
                  <a:prstClr val="white"/>
                </a:solidFill>
              </a:rPr>
              <a:t>deLafayette</a:t>
            </a:r>
            <a:r>
              <a:rPr lang="en-US" dirty="0">
                <a:solidFill>
                  <a:prstClr val="white"/>
                </a:solidFill>
              </a:rPr>
              <a:t> (</a:t>
            </a:r>
            <a:r>
              <a:rPr lang="en-US" dirty="0" smtClean="0">
                <a:solidFill>
                  <a:prstClr val="white"/>
                </a:solidFill>
              </a:rPr>
              <a:t>French)</a:t>
            </a:r>
            <a:endParaRPr lang="en-US" dirty="0">
              <a:solidFill>
                <a:prstClr val="white"/>
              </a:solidFill>
            </a:endParaRPr>
          </a:p>
          <a:p>
            <a:pPr lvl="1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>
                <a:solidFill>
                  <a:prstClr val="white"/>
                </a:solidFill>
              </a:rPr>
              <a:t>Bernardo de Galvez (</a:t>
            </a:r>
            <a:r>
              <a:rPr lang="en-US" dirty="0" smtClean="0">
                <a:solidFill>
                  <a:prstClr val="white"/>
                </a:solidFill>
              </a:rPr>
              <a:t>Spanish)</a:t>
            </a:r>
            <a:endParaRPr lang="en-US" dirty="0">
              <a:solidFill>
                <a:prstClr val="white"/>
              </a:solidFill>
            </a:endParaRPr>
          </a:p>
          <a:p>
            <a:pPr lvl="1"/>
            <a:r>
              <a:rPr lang="en-US" dirty="0" smtClean="0"/>
              <a:t>Baron von Steuben (German)</a:t>
            </a:r>
          </a:p>
          <a:p>
            <a:pPr lvl="2"/>
            <a:r>
              <a:rPr lang="en-US" dirty="0" smtClean="0"/>
              <a:t>Helped train the Continental Army</a:t>
            </a:r>
          </a:p>
          <a:p>
            <a:pPr lvl="2"/>
            <a:r>
              <a:rPr lang="en-US" dirty="0" smtClean="0"/>
              <a:t>Taught them to march, improve their aim, attack with bayonets</a:t>
            </a:r>
          </a:p>
          <a:p>
            <a:pPr marL="685800" lvl="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33800"/>
            <a:ext cx="58039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The Struggle for Liberty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Valley Forge</a:t>
            </a:r>
          </a:p>
          <a:p>
            <a:pPr lvl="1"/>
            <a:r>
              <a:rPr lang="en-US" dirty="0" smtClean="0"/>
              <a:t>Winter 1777-1778</a:t>
            </a:r>
          </a:p>
          <a:p>
            <a:pPr lvl="1"/>
            <a:r>
              <a:rPr lang="en-US" dirty="0" smtClean="0"/>
              <a:t>12,000 American troops dig in at Valley Forge, 22 miles north of Philadelphia</a:t>
            </a:r>
          </a:p>
          <a:p>
            <a:pPr lvl="2"/>
            <a:r>
              <a:rPr lang="en-US" dirty="0" smtClean="0"/>
              <a:t>Washington’s men lack food, clothing, supplies</a:t>
            </a:r>
          </a:p>
          <a:p>
            <a:pPr lvl="2"/>
            <a:r>
              <a:rPr lang="en-US" dirty="0" smtClean="0"/>
              <a:t>Washington requests supplies from Congress, but Congress arguing over who should pay – states or Congress</a:t>
            </a:r>
          </a:p>
          <a:p>
            <a:pPr lvl="2"/>
            <a:r>
              <a:rPr lang="en-US" dirty="0" smtClean="0"/>
              <a:t>2000 soldiers die of disease, cold, starvation</a:t>
            </a:r>
          </a:p>
          <a:p>
            <a:pPr lvl="2"/>
            <a:r>
              <a:rPr lang="en-US" dirty="0" smtClean="0"/>
              <a:t>2000 more desert.</a:t>
            </a:r>
          </a:p>
          <a:p>
            <a:pPr lvl="2"/>
            <a:r>
              <a:rPr lang="en-US" dirty="0" smtClean="0"/>
              <a:t>Von Steuben continues to train the Americans. Washington wants a  well-trained, well-disciplined army by Spring.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6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The Struggle for Liberty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Video </a:t>
            </a:r>
            <a:r>
              <a:rPr lang="en-US" dirty="0" smtClean="0"/>
              <a:t>(7:19) The Difficult Winter at Valley Forge</a:t>
            </a:r>
          </a:p>
          <a:p>
            <a:r>
              <a:rPr lang="en-US" dirty="0" smtClean="0">
                <a:hlinkClick r:id="rId3"/>
              </a:rPr>
              <a:t>Video</a:t>
            </a:r>
            <a:r>
              <a:rPr lang="en-US" dirty="0" smtClean="0"/>
              <a:t> (5:50) Valley Forge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British winter comfortably in Philadelphia</a:t>
            </a:r>
          </a:p>
          <a:p>
            <a:pPr lvl="1"/>
            <a:r>
              <a:rPr lang="en-US" dirty="0" smtClean="0"/>
              <a:t>Live in houses abandoned by Patriots</a:t>
            </a:r>
          </a:p>
          <a:p>
            <a:pPr lvl="1"/>
            <a:r>
              <a:rPr lang="en-US" dirty="0" smtClean="0"/>
              <a:t>Attend the theater, parties, and balls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233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The Struggle for Liberty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 at Sea</a:t>
            </a:r>
          </a:p>
          <a:p>
            <a:pPr lvl="1"/>
            <a:r>
              <a:rPr lang="en-US" dirty="0" smtClean="0"/>
              <a:t>Congress voted to create an American Navy. The United States Marines and the United States Navy are born.</a:t>
            </a:r>
          </a:p>
          <a:p>
            <a:pPr lvl="1"/>
            <a:r>
              <a:rPr lang="en-US" dirty="0" smtClean="0"/>
              <a:t>The United States had eight ships. Britain ruled the seas.</a:t>
            </a:r>
          </a:p>
          <a:p>
            <a:pPr lvl="1"/>
            <a:r>
              <a:rPr lang="en-US" dirty="0" smtClean="0"/>
              <a:t>British ships blocked most ships from entering or leaving American ports.</a:t>
            </a:r>
          </a:p>
          <a:p>
            <a:pPr lvl="1"/>
            <a:r>
              <a:rPr lang="en-US" dirty="0" smtClean="0"/>
              <a:t>American ships use “hit-and-run” techniques against larger, slower British ships.</a:t>
            </a:r>
          </a:p>
          <a:p>
            <a:pPr lvl="1"/>
            <a:r>
              <a:rPr lang="en-US" dirty="0" smtClean="0"/>
              <a:t>American ships attack British supply lines in the West Indies (Caribbean).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696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The Struggle for Liberty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 dirty="0" smtClean="0"/>
              <a:t>War at Sea</a:t>
            </a:r>
          </a:p>
          <a:p>
            <a:pPr lvl="1"/>
            <a:r>
              <a:rPr lang="en-US" dirty="0" smtClean="0"/>
              <a:t>John Paul Jones</a:t>
            </a:r>
          </a:p>
          <a:p>
            <a:pPr lvl="2"/>
            <a:r>
              <a:rPr lang="en-US" dirty="0" smtClean="0"/>
              <a:t>Captured many British supply ships</a:t>
            </a:r>
          </a:p>
          <a:p>
            <a:pPr lvl="2"/>
            <a:r>
              <a:rPr lang="en-US" dirty="0" smtClean="0"/>
              <a:t>The British consider him a pirate.</a:t>
            </a:r>
          </a:p>
          <a:p>
            <a:pPr lvl="2"/>
            <a:r>
              <a:rPr lang="en-US" dirty="0" smtClean="0"/>
              <a:t>The French admire his skill –</a:t>
            </a:r>
          </a:p>
          <a:p>
            <a:pPr marL="685800" lvl="2" indent="0">
              <a:buNone/>
            </a:pPr>
            <a:r>
              <a:rPr lang="en-US" dirty="0" smtClean="0"/>
              <a:t>    give him a “fleet” of seven ships.</a:t>
            </a:r>
          </a:p>
          <a:p>
            <a:pPr lvl="2">
              <a:buClr>
                <a:srgbClr val="CFC60D"/>
              </a:buClr>
            </a:pPr>
            <a:r>
              <a:rPr lang="en-US" dirty="0" smtClean="0">
                <a:solidFill>
                  <a:srgbClr val="DFE6D0"/>
                </a:solidFill>
              </a:rPr>
              <a:t>Captained the </a:t>
            </a:r>
            <a:r>
              <a:rPr lang="en-US" i="1" dirty="0" err="1" smtClean="0">
                <a:solidFill>
                  <a:srgbClr val="DFE6D0"/>
                </a:solidFill>
              </a:rPr>
              <a:t>Bonhomme</a:t>
            </a:r>
            <a:r>
              <a:rPr lang="en-US" i="1" dirty="0" smtClean="0">
                <a:solidFill>
                  <a:srgbClr val="DFE6D0"/>
                </a:solidFill>
              </a:rPr>
              <a:t> Richard</a:t>
            </a:r>
          </a:p>
          <a:p>
            <a:pPr lvl="2">
              <a:buClr>
                <a:srgbClr val="CFC60D"/>
              </a:buClr>
            </a:pPr>
            <a:r>
              <a:rPr lang="en-US" dirty="0" smtClean="0">
                <a:solidFill>
                  <a:srgbClr val="DFE6D0"/>
                </a:solidFill>
              </a:rPr>
              <a:t>British warship </a:t>
            </a:r>
            <a:r>
              <a:rPr lang="en-US" dirty="0" err="1" smtClean="0">
                <a:solidFill>
                  <a:srgbClr val="DFE6D0"/>
                </a:solidFill>
              </a:rPr>
              <a:t>S</a:t>
            </a:r>
            <a:r>
              <a:rPr lang="en-US" i="1" dirty="0" err="1" smtClean="0"/>
              <a:t>erapis</a:t>
            </a:r>
            <a:r>
              <a:rPr lang="en-US" i="1" dirty="0" smtClean="0"/>
              <a:t> </a:t>
            </a:r>
            <a:r>
              <a:rPr lang="en-US" dirty="0" smtClean="0"/>
              <a:t>takes out </a:t>
            </a:r>
          </a:p>
          <a:p>
            <a:pPr marL="685800" lvl="2" indent="0">
              <a:buClr>
                <a:srgbClr val="CFC60D"/>
              </a:buClr>
              <a:buNone/>
            </a:pPr>
            <a:r>
              <a:rPr lang="en-US" i="1" dirty="0"/>
              <a:t> </a:t>
            </a:r>
            <a:r>
              <a:rPr lang="en-US" i="1" dirty="0" smtClean="0"/>
              <a:t>  </a:t>
            </a:r>
            <a:r>
              <a:rPr lang="en-US" i="1" dirty="0" err="1" smtClean="0"/>
              <a:t>Bonhomme</a:t>
            </a:r>
            <a:r>
              <a:rPr lang="en-US" i="1" dirty="0" smtClean="0"/>
              <a:t> Richard’s </a:t>
            </a:r>
            <a:r>
              <a:rPr lang="en-US" dirty="0" smtClean="0"/>
              <a:t>big guns.</a:t>
            </a:r>
          </a:p>
          <a:p>
            <a:pPr lvl="2">
              <a:buClr>
                <a:srgbClr val="CFC60D"/>
              </a:buClr>
            </a:pPr>
            <a:r>
              <a:rPr lang="en-US" dirty="0">
                <a:solidFill>
                  <a:srgbClr val="DFE6D0"/>
                </a:solidFill>
              </a:rPr>
              <a:t>British demand his surrender</a:t>
            </a:r>
          </a:p>
          <a:p>
            <a:pPr lvl="2">
              <a:buClr>
                <a:srgbClr val="CFC60D"/>
              </a:buClr>
            </a:pPr>
            <a:r>
              <a:rPr lang="en-US" dirty="0" smtClean="0">
                <a:solidFill>
                  <a:srgbClr val="DFE6D0"/>
                </a:solidFill>
              </a:rPr>
              <a:t>“I </a:t>
            </a:r>
            <a:r>
              <a:rPr lang="en-US" dirty="0">
                <a:solidFill>
                  <a:srgbClr val="DFE6D0"/>
                </a:solidFill>
              </a:rPr>
              <a:t>have not yet begun to fight</a:t>
            </a:r>
            <a:r>
              <a:rPr lang="en-US" dirty="0" smtClean="0">
                <a:solidFill>
                  <a:srgbClr val="DFE6D0"/>
                </a:solidFill>
              </a:rPr>
              <a:t>!”</a:t>
            </a:r>
          </a:p>
          <a:p>
            <a:pPr lvl="2">
              <a:buClr>
                <a:srgbClr val="CFC60D"/>
              </a:buClr>
            </a:pPr>
            <a:r>
              <a:rPr lang="en-US" dirty="0" smtClean="0">
                <a:solidFill>
                  <a:srgbClr val="DFE6D0"/>
                </a:solidFill>
              </a:rPr>
              <a:t>JPJ accepts the British surrender </a:t>
            </a:r>
          </a:p>
          <a:p>
            <a:pPr marL="685800" lvl="2" indent="0">
              <a:buClr>
                <a:srgbClr val="CFC60D"/>
              </a:buClr>
              <a:buNone/>
            </a:pPr>
            <a:r>
              <a:rPr lang="en-US" dirty="0">
                <a:solidFill>
                  <a:srgbClr val="DFE6D0"/>
                </a:solidFill>
              </a:rPr>
              <a:t> </a:t>
            </a:r>
            <a:r>
              <a:rPr lang="en-US" dirty="0" smtClean="0">
                <a:solidFill>
                  <a:srgbClr val="DFE6D0"/>
                </a:solidFill>
              </a:rPr>
              <a:t>   hours later.</a:t>
            </a:r>
            <a:endParaRPr lang="en-US" dirty="0">
              <a:solidFill>
                <a:srgbClr val="DFE6D0"/>
              </a:solidFill>
            </a:endParaRPr>
          </a:p>
          <a:p>
            <a:pPr marL="685800" lvl="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547" y="2209800"/>
            <a:ext cx="320876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56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Struggle for Liberty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War in the West</a:t>
            </a:r>
          </a:p>
          <a:p>
            <a:pPr lvl="1"/>
            <a:r>
              <a:rPr lang="en-US" dirty="0" smtClean="0"/>
              <a:t>Most Native Americans side with Britain fearing if Americans win, they’ll move west into Native lands</a:t>
            </a:r>
          </a:p>
          <a:p>
            <a:pPr lvl="1"/>
            <a:r>
              <a:rPr lang="en-US" dirty="0" smtClean="0"/>
              <a:t>Americans seek to capture British forts and support system in west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George Rogers Clark </a:t>
            </a:r>
            <a:r>
              <a:rPr lang="en-US" dirty="0" smtClean="0"/>
              <a:t>captures two British trading outposts at Kaskaskia and Cahokia along the Mississippi River in what is now the state of Illinois</a:t>
            </a:r>
          </a:p>
          <a:p>
            <a:pPr lvl="1"/>
            <a:r>
              <a:rPr lang="en-US" dirty="0" smtClean="0"/>
              <a:t>They then travel 200 miles, sometimes through icy floodwaters, to take Vincennes.</a:t>
            </a:r>
          </a:p>
          <a:p>
            <a:pPr lvl="1"/>
            <a:r>
              <a:rPr lang="en-US" i="1" dirty="0" smtClean="0"/>
              <a:t>Clark’s victories allowed settlers to remain on the frontier and strengthen the Americans’ claim on the Ohio River Valley.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80971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for a quiz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136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The Struggle for Liberty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Women also served</a:t>
            </a:r>
          </a:p>
          <a:p>
            <a:pPr lvl="1"/>
            <a:r>
              <a:rPr lang="en-US" dirty="0" smtClean="0"/>
              <a:t>Messengers, nurses, spies</a:t>
            </a:r>
          </a:p>
          <a:p>
            <a:pPr lvl="1"/>
            <a:r>
              <a:rPr lang="en-US" dirty="0" smtClean="0"/>
              <a:t>Ran farms and businesses back home</a:t>
            </a:r>
          </a:p>
          <a:p>
            <a:pPr marL="365760" lvl="1" indent="0">
              <a:buNone/>
            </a:pPr>
            <a:endParaRPr lang="en-US" sz="800" dirty="0" smtClean="0"/>
          </a:p>
          <a:p>
            <a:pPr lvl="0">
              <a:buClr>
                <a:srgbClr val="759AA5">
                  <a:lumMod val="60000"/>
                  <a:lumOff val="40000"/>
                </a:srgbClr>
              </a:buClr>
            </a:pPr>
            <a:r>
              <a:rPr lang="en-US" b="1" dirty="0">
                <a:solidFill>
                  <a:srgbClr val="FF0000"/>
                </a:solidFill>
              </a:rPr>
              <a:t>Mary Ludwig </a:t>
            </a:r>
            <a:r>
              <a:rPr lang="en-US" b="1" dirty="0" smtClean="0">
                <a:solidFill>
                  <a:srgbClr val="FF0000"/>
                </a:solidFill>
              </a:rPr>
              <a:t>Hays</a:t>
            </a:r>
          </a:p>
          <a:p>
            <a:pPr lvl="1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 smtClean="0">
                <a:solidFill>
                  <a:srgbClr val="DFE6D0"/>
                </a:solidFill>
              </a:rPr>
              <a:t>Called “Molly Pitcher,” she brought water to men in battle</a:t>
            </a:r>
          </a:p>
          <a:p>
            <a:pPr lvl="1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 smtClean="0">
                <a:solidFill>
                  <a:srgbClr val="DFE6D0"/>
                </a:solidFill>
              </a:rPr>
              <a:t>When her husband was wounded, she took his place loading cannons</a:t>
            </a:r>
          </a:p>
          <a:p>
            <a:pPr marL="365760" lvl="1" indent="0">
              <a:buClr>
                <a:srgbClr val="759AA5">
                  <a:lumMod val="60000"/>
                  <a:lumOff val="40000"/>
                </a:srgbClr>
              </a:buClr>
              <a:buNone/>
            </a:pPr>
            <a:endParaRPr lang="en-US" sz="800" dirty="0">
              <a:solidFill>
                <a:srgbClr val="DFE6D0"/>
              </a:solidFill>
            </a:endParaRPr>
          </a:p>
          <a:p>
            <a:pPr lvl="0">
              <a:buClr>
                <a:srgbClr val="759AA5">
                  <a:lumMod val="60000"/>
                  <a:lumOff val="40000"/>
                </a:srgbClr>
              </a:buClr>
            </a:pPr>
            <a:r>
              <a:rPr lang="en-US" b="1" dirty="0">
                <a:solidFill>
                  <a:srgbClr val="FF0000"/>
                </a:solidFill>
              </a:rPr>
              <a:t>Deborah </a:t>
            </a:r>
            <a:r>
              <a:rPr lang="en-US" b="1" dirty="0" smtClean="0">
                <a:solidFill>
                  <a:srgbClr val="FF0000"/>
                </a:solidFill>
              </a:rPr>
              <a:t>Sampson</a:t>
            </a:r>
          </a:p>
          <a:p>
            <a:pPr lvl="1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 smtClean="0">
                <a:solidFill>
                  <a:srgbClr val="DFE6D0"/>
                </a:solidFill>
              </a:rPr>
              <a:t>Dressed as a man and fought in several battles</a:t>
            </a:r>
            <a:endParaRPr lang="en-US" dirty="0">
              <a:solidFill>
                <a:srgbClr val="DFE6D0"/>
              </a:solidFill>
            </a:endParaRPr>
          </a:p>
          <a:p>
            <a:pPr lvl="1"/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69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Independence!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The war in the northern colonies is not going well. Britain turns its eyes south.</a:t>
            </a:r>
          </a:p>
          <a:p>
            <a:r>
              <a:rPr lang="en-US" dirty="0" smtClean="0"/>
              <a:t>New British Commander: General Henry Clinton</a:t>
            </a:r>
          </a:p>
          <a:p>
            <a:r>
              <a:rPr lang="en-US" dirty="0" smtClean="0"/>
              <a:t>British goal:	</a:t>
            </a:r>
          </a:p>
          <a:p>
            <a:pPr lvl="1"/>
            <a:r>
              <a:rPr lang="en-US" dirty="0" smtClean="0"/>
              <a:t>Capture key southern cities</a:t>
            </a:r>
          </a:p>
          <a:p>
            <a:pPr lvl="1"/>
            <a:r>
              <a:rPr lang="en-US" dirty="0" smtClean="0"/>
              <a:t>Win over the local population</a:t>
            </a:r>
          </a:p>
          <a:p>
            <a:pPr lvl="1"/>
            <a:r>
              <a:rPr lang="en-US" dirty="0" smtClean="0"/>
              <a:t>March north acquiring states as they go</a:t>
            </a:r>
          </a:p>
          <a:p>
            <a:r>
              <a:rPr lang="en-US" dirty="0" smtClean="0"/>
              <a:t>Strategy:</a:t>
            </a:r>
          </a:p>
          <a:p>
            <a:pPr lvl="1"/>
            <a:r>
              <a:rPr lang="en-US" dirty="0" smtClean="0"/>
              <a:t>Enlist Loyalist support in the Carolinas, Georgia Virginia</a:t>
            </a:r>
          </a:p>
          <a:p>
            <a:pPr lvl="1"/>
            <a:r>
              <a:rPr lang="en-US" dirty="0" smtClean="0"/>
              <a:t>Free slaves as they go – add fighters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53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Independence!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Brutal Fighting	</a:t>
            </a:r>
          </a:p>
          <a:p>
            <a:pPr lvl="1"/>
            <a:r>
              <a:rPr lang="en-US" dirty="0" smtClean="0"/>
              <a:t>American vs. American – Patriots vs. Loyalists</a:t>
            </a:r>
          </a:p>
          <a:p>
            <a:pPr lvl="1"/>
            <a:r>
              <a:rPr lang="en-US" dirty="0" smtClean="0"/>
              <a:t>British destroy crops, farm animals, property as they march through the south</a:t>
            </a:r>
          </a:p>
          <a:p>
            <a:pPr lvl="1"/>
            <a:r>
              <a:rPr lang="en-US" dirty="0" err="1" smtClean="0"/>
              <a:t>Banastre</a:t>
            </a:r>
            <a:r>
              <a:rPr lang="en-US" dirty="0" smtClean="0"/>
              <a:t> Tarleton – British soldier refused to take prisoners, killed those who surrendered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657600"/>
            <a:ext cx="4648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94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Independence!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British advance</a:t>
            </a:r>
          </a:p>
          <a:p>
            <a:pPr lvl="1"/>
            <a:r>
              <a:rPr lang="en-US" dirty="0" smtClean="0"/>
              <a:t>1778 – British take Savannah, GA; soon all of GA</a:t>
            </a:r>
          </a:p>
          <a:p>
            <a:pPr lvl="1"/>
            <a:r>
              <a:rPr lang="en-US" dirty="0" smtClean="0"/>
              <a:t>1780 – British take Charles Town, SC;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soon all of SC</a:t>
            </a:r>
          </a:p>
          <a:p>
            <a:pPr lvl="1"/>
            <a:r>
              <a:rPr lang="en-US" dirty="0" smtClean="0"/>
              <a:t>British commander </a:t>
            </a:r>
            <a:r>
              <a:rPr lang="en-US" b="1" dirty="0" smtClean="0">
                <a:solidFill>
                  <a:srgbClr val="FF0000"/>
                </a:solidFill>
              </a:rPr>
              <a:t>Lord Cornwallis </a:t>
            </a:r>
          </a:p>
          <a:p>
            <a:pPr marL="36576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moves the wat to North Carolina</a:t>
            </a:r>
          </a:p>
          <a:p>
            <a:pPr marL="365760" lvl="1" indent="0">
              <a:buNone/>
            </a:pPr>
            <a:endParaRPr lang="en-US" sz="800" dirty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067" y="2895600"/>
            <a:ext cx="337168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20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Independence!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lvl="0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>
                <a:solidFill>
                  <a:srgbClr val="DFE6D0"/>
                </a:solidFill>
              </a:rPr>
              <a:t>Americans fight back</a:t>
            </a:r>
          </a:p>
          <a:p>
            <a:pPr lvl="1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>
                <a:solidFill>
                  <a:prstClr val="white"/>
                </a:solidFill>
              </a:rPr>
              <a:t>Horatio Gates tries to take back Camden, SC</a:t>
            </a:r>
          </a:p>
          <a:p>
            <a:pPr lvl="2">
              <a:buClr>
                <a:srgbClr val="CFC60D"/>
              </a:buClr>
            </a:pPr>
            <a:r>
              <a:rPr lang="en-US" dirty="0">
                <a:solidFill>
                  <a:srgbClr val="DFE6D0"/>
                </a:solidFill>
              </a:rPr>
              <a:t>Americans weak, underfed, in poor health</a:t>
            </a:r>
          </a:p>
          <a:p>
            <a:pPr lvl="2">
              <a:buClr>
                <a:srgbClr val="CFC60D"/>
              </a:buClr>
            </a:pPr>
            <a:r>
              <a:rPr lang="en-US" dirty="0">
                <a:solidFill>
                  <a:srgbClr val="DFE6D0"/>
                </a:solidFill>
              </a:rPr>
              <a:t>Attack poorly executed</a:t>
            </a:r>
          </a:p>
          <a:p>
            <a:pPr lvl="2">
              <a:buClr>
                <a:srgbClr val="CFC60D"/>
              </a:buClr>
            </a:pPr>
            <a:r>
              <a:rPr lang="en-US" dirty="0">
                <a:solidFill>
                  <a:srgbClr val="DFE6D0"/>
                </a:solidFill>
              </a:rPr>
              <a:t>Only 700 of 4000 American soldiers escape</a:t>
            </a:r>
          </a:p>
          <a:p>
            <a:pPr marL="685800" lvl="2" indent="0">
              <a:buClr>
                <a:srgbClr val="CFC60D"/>
              </a:buClr>
              <a:buNone/>
            </a:pPr>
            <a:endParaRPr lang="en-US" sz="800" dirty="0">
              <a:solidFill>
                <a:srgbClr val="DFE6D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35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Independence!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Americans use guerilla tactics to slow British advance</a:t>
            </a:r>
          </a:p>
          <a:p>
            <a:pPr lvl="1"/>
            <a:r>
              <a:rPr lang="en-US" u="sng" dirty="0" smtClean="0"/>
              <a:t>Guerillas</a:t>
            </a:r>
            <a:r>
              <a:rPr lang="en-US" dirty="0" smtClean="0"/>
              <a:t>: fighters who work in small band to make hit-and-run attacks</a:t>
            </a:r>
          </a:p>
          <a:p>
            <a:pPr lvl="1"/>
            <a:r>
              <a:rPr lang="en-US" dirty="0" smtClean="0"/>
              <a:t>Francis Marion – aka the “Swamp Fox” successfully led his men on sneak attacks on British throughout South Carolina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05200"/>
            <a:ext cx="8458200" cy="304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519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Independence!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December 1780 – Nathanael Greene arrives to take over Continental Army in the south</a:t>
            </a:r>
          </a:p>
          <a:p>
            <a:pPr lvl="1"/>
            <a:r>
              <a:rPr lang="en-US" dirty="0" smtClean="0"/>
              <a:t>December 1780 – Wins Battle at Kings Mountain in SC</a:t>
            </a:r>
          </a:p>
          <a:p>
            <a:pPr lvl="1"/>
            <a:r>
              <a:rPr lang="en-US" dirty="0" smtClean="0"/>
              <a:t>January 1781 – Wins Battle of Cowpens in SC</a:t>
            </a:r>
          </a:p>
          <a:p>
            <a:pPr lvl="1"/>
            <a:endParaRPr lang="en-US" dirty="0"/>
          </a:p>
          <a:p>
            <a:pPr lvl="0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>
                <a:solidFill>
                  <a:srgbClr val="DFE6D0"/>
                </a:solidFill>
              </a:rPr>
              <a:t>Cornwallis moves </a:t>
            </a:r>
            <a:r>
              <a:rPr lang="en-US" dirty="0" smtClean="0">
                <a:solidFill>
                  <a:srgbClr val="DFE6D0"/>
                </a:solidFill>
              </a:rPr>
              <a:t>north toward </a:t>
            </a:r>
            <a:r>
              <a:rPr lang="en-US" dirty="0">
                <a:solidFill>
                  <a:srgbClr val="DFE6D0"/>
                </a:solidFill>
              </a:rPr>
              <a:t>Virginia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397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Independence!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768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Betrayal</a:t>
            </a:r>
          </a:p>
          <a:p>
            <a:pPr lvl="1"/>
            <a:r>
              <a:rPr lang="en-US" dirty="0" smtClean="0"/>
              <a:t>Benedict Arnold, hero of Saratoga, plotted to turn over West Point- key fort in NY – over to the British. </a:t>
            </a:r>
            <a:endParaRPr lang="en-US" dirty="0"/>
          </a:p>
          <a:p>
            <a:pPr lvl="1"/>
            <a:r>
              <a:rPr lang="en-US" dirty="0" smtClean="0"/>
              <a:t>Plot was discovered; he escaped</a:t>
            </a:r>
          </a:p>
          <a:p>
            <a:pPr lvl="1"/>
            <a:r>
              <a:rPr lang="en-US" u="sng" dirty="0" smtClean="0"/>
              <a:t>Traitor</a:t>
            </a:r>
            <a:r>
              <a:rPr lang="en-US" dirty="0" smtClean="0"/>
              <a:t>: a person who betrays his or her country or cause and helps the other side</a:t>
            </a:r>
          </a:p>
          <a:p>
            <a:pPr lvl="1"/>
            <a:r>
              <a:rPr lang="en-US" dirty="0" smtClean="0"/>
              <a:t>Now Arnold works with Cornwallis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launching raids on Patriots in VA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with Loyalist soldiers</a:t>
            </a:r>
          </a:p>
          <a:p>
            <a:pPr lvl="1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>
                <a:solidFill>
                  <a:prstClr val="white"/>
                </a:solidFill>
              </a:rPr>
              <a:t>Why might he </a:t>
            </a:r>
            <a:r>
              <a:rPr lang="en-US" dirty="0" smtClean="0">
                <a:solidFill>
                  <a:prstClr val="white"/>
                </a:solidFill>
              </a:rPr>
              <a:t>betray the cause?</a:t>
            </a:r>
          </a:p>
          <a:p>
            <a:pPr lvl="2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 smtClean="0">
                <a:solidFill>
                  <a:prstClr val="white"/>
                </a:solidFill>
              </a:rPr>
              <a:t>Other officers promoted over him</a:t>
            </a:r>
          </a:p>
          <a:p>
            <a:pPr lvl="2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 smtClean="0">
                <a:solidFill>
                  <a:prstClr val="white"/>
                </a:solidFill>
              </a:rPr>
              <a:t>Felt he didn’t get enough credit</a:t>
            </a:r>
          </a:p>
          <a:p>
            <a:pPr marL="685800" lvl="2" indent="0">
              <a:buClr>
                <a:srgbClr val="759AA5">
                  <a:lumMod val="60000"/>
                  <a:lumOff val="40000"/>
                </a:srgbClr>
              </a:buClr>
              <a:buNone/>
            </a:pP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   for Saratoga </a:t>
            </a:r>
          </a:p>
          <a:p>
            <a:pPr lvl="2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 smtClean="0">
                <a:solidFill>
                  <a:prstClr val="white"/>
                </a:solidFill>
              </a:rPr>
              <a:t>Wife came from Loyalist family </a:t>
            </a:r>
            <a:endParaRPr lang="en-US" dirty="0">
              <a:solidFill>
                <a:prstClr val="white"/>
              </a:solidFill>
            </a:endParaRPr>
          </a:p>
          <a:p>
            <a:pPr marL="36576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657600"/>
            <a:ext cx="36290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505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Independence!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953000"/>
          </a:xfrm>
        </p:spPr>
        <p:txBody>
          <a:bodyPr/>
          <a:lstStyle/>
          <a:p>
            <a:r>
              <a:rPr lang="en-US" b="1" dirty="0" smtClean="0">
                <a:solidFill>
                  <a:srgbClr val="0AEC20"/>
                </a:solidFill>
              </a:rPr>
              <a:t>Yorktown</a:t>
            </a:r>
            <a:r>
              <a:rPr lang="en-US" dirty="0" smtClean="0"/>
              <a:t> – the last major battle of the Revolution</a:t>
            </a:r>
          </a:p>
          <a:p>
            <a:pPr lvl="1"/>
            <a:r>
              <a:rPr lang="en-US" dirty="0" smtClean="0"/>
              <a:t>Greene sweeps through the deep south. Only Savannah and Charles Town remain in British hands. Cornwallis moves north to escape him.</a:t>
            </a:r>
          </a:p>
          <a:p>
            <a:pPr lvl="1"/>
            <a:r>
              <a:rPr lang="en-US" dirty="0" smtClean="0"/>
              <a:t>Cornwallis makes a fateful mistake: moves to Yorktown peninsula, believing the British fleet will reinforce him off the coast</a:t>
            </a:r>
          </a:p>
          <a:p>
            <a:pPr lvl="1"/>
            <a:r>
              <a:rPr lang="en-US" dirty="0" smtClean="0"/>
              <a:t>Washington orders Lafayette to block Cornwallis’s escape by land.</a:t>
            </a:r>
          </a:p>
          <a:p>
            <a:pPr lvl="1"/>
            <a:r>
              <a:rPr lang="en-US" dirty="0" smtClean="0"/>
              <a:t>The French naval fleet arrived off Yorktown and chase off British ships</a:t>
            </a:r>
          </a:p>
          <a:p>
            <a:pPr lvl="1"/>
            <a:r>
              <a:rPr lang="en-US" dirty="0" smtClean="0"/>
              <a:t>After three weeks, Cornwallis surrenders.</a:t>
            </a:r>
          </a:p>
          <a:p>
            <a:pPr lvl="1"/>
            <a:endParaRPr lang="en-US" dirty="0"/>
          </a:p>
          <a:p>
            <a:pPr lvl="1"/>
            <a:r>
              <a:rPr lang="en-US" dirty="0" smtClean="0">
                <a:hlinkClick r:id="rId2"/>
              </a:rPr>
              <a:t>Video</a:t>
            </a:r>
            <a:r>
              <a:rPr lang="en-US" dirty="0"/>
              <a:t> </a:t>
            </a:r>
            <a:r>
              <a:rPr lang="en-US" dirty="0" smtClean="0"/>
              <a:t>– Yorktown: Now or Never (mountvernon.org)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0066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Independence!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Peace with Britain</a:t>
            </a:r>
          </a:p>
          <a:p>
            <a:pPr lvl="1"/>
            <a:r>
              <a:rPr lang="en-US" dirty="0" smtClean="0"/>
              <a:t>King George wants to continue fighting; Parliament says no. </a:t>
            </a:r>
          </a:p>
          <a:p>
            <a:pPr marL="365760" lvl="1" indent="0"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Benjamin Franklin and John Adams negotiate terms in Paris.</a:t>
            </a:r>
          </a:p>
          <a:p>
            <a:pPr marL="365760" lvl="1" indent="0">
              <a:buNone/>
            </a:pPr>
            <a:endParaRPr lang="en-US" sz="800" dirty="0" smtClean="0"/>
          </a:p>
          <a:p>
            <a:pPr lvl="1"/>
            <a:r>
              <a:rPr lang="en-US" u="sng" dirty="0" smtClean="0"/>
              <a:t>The Treaty of Paris</a:t>
            </a:r>
            <a:r>
              <a:rPr lang="en-US" dirty="0" smtClean="0"/>
              <a:t> was signed in 1783</a:t>
            </a:r>
          </a:p>
          <a:p>
            <a:pPr lvl="2"/>
            <a:r>
              <a:rPr lang="en-US" dirty="0" smtClean="0"/>
              <a:t>Britain recognizes the independence of the United States</a:t>
            </a:r>
          </a:p>
          <a:p>
            <a:pPr marL="685800" lvl="2" indent="0">
              <a:buNone/>
            </a:pPr>
            <a:endParaRPr lang="en-US" sz="800" dirty="0" smtClean="0"/>
          </a:p>
          <a:p>
            <a:pPr lvl="2"/>
            <a:r>
              <a:rPr lang="en-US" dirty="0" smtClean="0"/>
              <a:t>Borders are set</a:t>
            </a:r>
          </a:p>
          <a:p>
            <a:pPr lvl="3">
              <a:buClr>
                <a:srgbClr val="99987F"/>
              </a:buClr>
            </a:pPr>
            <a:r>
              <a:rPr lang="en-US" dirty="0">
                <a:solidFill>
                  <a:prstClr val="white"/>
                </a:solidFill>
              </a:rPr>
              <a:t>Mississippi River on the west, Florida on the south</a:t>
            </a:r>
          </a:p>
          <a:p>
            <a:pPr lvl="3">
              <a:buClr>
                <a:srgbClr val="99987F"/>
              </a:buClr>
            </a:pPr>
            <a:r>
              <a:rPr lang="en-US" dirty="0">
                <a:solidFill>
                  <a:prstClr val="white"/>
                </a:solidFill>
              </a:rPr>
              <a:t>Florida returned to Spain</a:t>
            </a:r>
            <a:r>
              <a:rPr lang="en-US" dirty="0" smtClean="0">
                <a:solidFill>
                  <a:prstClr val="white"/>
                </a:solidFill>
              </a:rPr>
              <a:t>.</a:t>
            </a:r>
          </a:p>
          <a:p>
            <a:pPr marL="960120" lvl="3" indent="0">
              <a:buClr>
                <a:srgbClr val="99987F"/>
              </a:buClr>
              <a:buNone/>
            </a:pPr>
            <a:endParaRPr lang="en-US" sz="800" dirty="0" smtClean="0"/>
          </a:p>
          <a:p>
            <a:pPr lvl="2"/>
            <a:r>
              <a:rPr lang="en-US" dirty="0" smtClean="0"/>
              <a:t>US agrees to “earnestly recommend” that states return property taken from Loyalists during the war. </a:t>
            </a:r>
          </a:p>
          <a:p>
            <a:pPr lvl="3"/>
            <a:r>
              <a:rPr lang="en-US" dirty="0" smtClean="0"/>
              <a:t>Most states ignore this pledge.</a:t>
            </a:r>
          </a:p>
          <a:p>
            <a:pPr marL="6858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41529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Homework 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53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The Struggle for Liberty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dirty="0" smtClean="0"/>
              <a:t>The British Strategy</a:t>
            </a:r>
          </a:p>
          <a:p>
            <a:pPr lvl="1"/>
            <a:r>
              <a:rPr lang="en-US" dirty="0" smtClean="0"/>
              <a:t>Contain the revolution to Massachusetts</a:t>
            </a:r>
          </a:p>
          <a:p>
            <a:pPr lvl="2"/>
            <a:r>
              <a:rPr lang="en-US" dirty="0" smtClean="0"/>
              <a:t>Bunker Hill and the cannons from Ticonderoga forced the British to evacuate Boston</a:t>
            </a:r>
          </a:p>
          <a:p>
            <a:pPr lvl="2"/>
            <a:r>
              <a:rPr lang="en-US" dirty="0" smtClean="0"/>
              <a:t>So… this strategy failed.</a:t>
            </a:r>
          </a:p>
          <a:p>
            <a:pPr marL="685800" lvl="2" indent="0">
              <a:buNone/>
            </a:pPr>
            <a:endParaRPr lang="en-US" dirty="0" smtClean="0"/>
          </a:p>
          <a:p>
            <a:pPr lvl="1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>
                <a:solidFill>
                  <a:prstClr val="white"/>
                </a:solidFill>
              </a:rPr>
              <a:t>New Strategy: </a:t>
            </a:r>
            <a:endParaRPr lang="en-US" dirty="0" smtClean="0">
              <a:solidFill>
                <a:prstClr val="white"/>
              </a:solidFill>
            </a:endParaRPr>
          </a:p>
          <a:p>
            <a:pPr lvl="2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 smtClean="0">
                <a:solidFill>
                  <a:prstClr val="white"/>
                </a:solidFill>
              </a:rPr>
              <a:t>Capture </a:t>
            </a:r>
            <a:r>
              <a:rPr lang="en-US" dirty="0">
                <a:solidFill>
                  <a:prstClr val="white"/>
                </a:solidFill>
              </a:rPr>
              <a:t>New </a:t>
            </a:r>
            <a:r>
              <a:rPr lang="en-US" dirty="0" smtClean="0">
                <a:solidFill>
                  <a:prstClr val="white"/>
                </a:solidFill>
              </a:rPr>
              <a:t>York</a:t>
            </a:r>
          </a:p>
          <a:p>
            <a:pPr lvl="3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 smtClean="0">
                <a:solidFill>
                  <a:prstClr val="white"/>
                </a:solidFill>
              </a:rPr>
              <a:t>Many Loyalists there</a:t>
            </a:r>
          </a:p>
          <a:p>
            <a:pPr lvl="3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 smtClean="0">
                <a:solidFill>
                  <a:prstClr val="white"/>
                </a:solidFill>
              </a:rPr>
              <a:t>Use NYC as a base to conquer Middle states</a:t>
            </a:r>
          </a:p>
          <a:p>
            <a:pPr lvl="3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 smtClean="0">
                <a:solidFill>
                  <a:prstClr val="white"/>
                </a:solidFill>
              </a:rPr>
              <a:t>Separate New England from the other states</a:t>
            </a:r>
            <a:endParaRPr lang="en-US" dirty="0">
              <a:solidFill>
                <a:prstClr val="white"/>
              </a:solidFill>
            </a:endParaRPr>
          </a:p>
          <a:p>
            <a:pPr marL="685800" lvl="2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Chapter 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74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The Struggle for Liberty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b="1" dirty="0" smtClean="0">
                <a:solidFill>
                  <a:srgbClr val="0AEC20"/>
                </a:solidFill>
              </a:rPr>
              <a:t>Battle of Long Island</a:t>
            </a:r>
          </a:p>
          <a:p>
            <a:pPr lvl="1"/>
            <a:r>
              <a:rPr lang="en-US" dirty="0" smtClean="0"/>
              <a:t>June 1776 – </a:t>
            </a:r>
          </a:p>
          <a:p>
            <a:pPr lvl="2"/>
            <a:r>
              <a:rPr lang="en-US" dirty="0" smtClean="0"/>
              <a:t>large British fleet arrives off New York</a:t>
            </a:r>
          </a:p>
          <a:p>
            <a:pPr lvl="2"/>
            <a:r>
              <a:rPr lang="en-US" dirty="0" smtClean="0"/>
              <a:t>Sir William Howe stations his forces on Staten Island</a:t>
            </a:r>
          </a:p>
          <a:p>
            <a:pPr lvl="2"/>
            <a:r>
              <a:rPr lang="en-US" dirty="0" smtClean="0"/>
              <a:t>Washington expected Howe’s arrival. Stations his troops on Brooklyn.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15772"/>
            <a:ext cx="6629400" cy="264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The Struggle for Liberty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759AA5">
                  <a:lumMod val="60000"/>
                  <a:lumOff val="40000"/>
                </a:srgbClr>
              </a:buClr>
            </a:pPr>
            <a:r>
              <a:rPr lang="en-US" b="1" dirty="0">
                <a:solidFill>
                  <a:srgbClr val="0AEC20"/>
                </a:solidFill>
              </a:rPr>
              <a:t>Battle of Long Island</a:t>
            </a:r>
          </a:p>
          <a:p>
            <a:pPr marL="0" lvl="0" indent="0">
              <a:buClr>
                <a:srgbClr val="759AA5">
                  <a:lumMod val="60000"/>
                  <a:lumOff val="40000"/>
                </a:srgbClr>
              </a:buClr>
              <a:buNone/>
            </a:pPr>
            <a:endParaRPr lang="en-US" sz="1100" b="1" dirty="0">
              <a:solidFill>
                <a:srgbClr val="0AEC20"/>
              </a:solidFill>
            </a:endParaRPr>
          </a:p>
          <a:p>
            <a:pPr lvl="1"/>
            <a:r>
              <a:rPr lang="en-US" dirty="0" smtClean="0"/>
              <a:t>British/General Howe </a:t>
            </a:r>
          </a:p>
          <a:p>
            <a:pPr lvl="2"/>
            <a:r>
              <a:rPr lang="en-US" dirty="0" smtClean="0"/>
              <a:t>34,000 soldiers and naval force with 10,000 sailors</a:t>
            </a:r>
          </a:p>
          <a:p>
            <a:pPr lvl="2"/>
            <a:r>
              <a:rPr lang="en-US" dirty="0" smtClean="0"/>
              <a:t>Ships to ferry soldiers ashore</a:t>
            </a:r>
          </a:p>
          <a:p>
            <a:pPr lvl="2"/>
            <a:r>
              <a:rPr lang="en-US" dirty="0" smtClean="0"/>
              <a:t>Well trained and equipped</a:t>
            </a:r>
          </a:p>
          <a:p>
            <a:pPr marL="685800" lvl="2" indent="0">
              <a:buNone/>
            </a:pPr>
            <a:endParaRPr lang="en-US" sz="1100" dirty="0" smtClean="0"/>
          </a:p>
          <a:p>
            <a:pPr lvl="1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 smtClean="0">
                <a:solidFill>
                  <a:prstClr val="white"/>
                </a:solidFill>
              </a:rPr>
              <a:t>Americans/General Washington </a:t>
            </a:r>
          </a:p>
          <a:p>
            <a:pPr lvl="2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 smtClean="0">
                <a:solidFill>
                  <a:prstClr val="white"/>
                </a:solidFill>
              </a:rPr>
              <a:t>20,000 soldiers</a:t>
            </a:r>
          </a:p>
          <a:p>
            <a:pPr lvl="2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 smtClean="0">
                <a:solidFill>
                  <a:prstClr val="white"/>
                </a:solidFill>
              </a:rPr>
              <a:t>Poorly trained and equipped</a:t>
            </a:r>
          </a:p>
          <a:p>
            <a:pPr lvl="2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 smtClean="0">
                <a:solidFill>
                  <a:prstClr val="white"/>
                </a:solidFill>
              </a:rPr>
              <a:t>No navy</a:t>
            </a:r>
          </a:p>
          <a:p>
            <a:pPr marL="685800" lvl="2" indent="0">
              <a:buClr>
                <a:srgbClr val="759AA5">
                  <a:lumMod val="60000"/>
                  <a:lumOff val="40000"/>
                </a:srgbClr>
              </a:buClr>
              <a:buNone/>
            </a:pPr>
            <a:endParaRPr lang="en-US" dirty="0" smtClean="0">
              <a:solidFill>
                <a:prstClr val="white"/>
              </a:solidFill>
            </a:endParaRPr>
          </a:p>
          <a:p>
            <a:pPr lvl="1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 smtClean="0">
                <a:solidFill>
                  <a:prstClr val="white"/>
                </a:solidFill>
              </a:rPr>
              <a:t>Summer 1776</a:t>
            </a:r>
          </a:p>
          <a:p>
            <a:pPr lvl="2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 smtClean="0">
                <a:solidFill>
                  <a:prstClr val="white"/>
                </a:solidFill>
              </a:rPr>
              <a:t>Long series of battles and American retreats</a:t>
            </a:r>
            <a:endParaRPr lang="en-US" dirty="0">
              <a:solidFill>
                <a:prstClr val="white"/>
              </a:solidFill>
            </a:endParaRP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48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The Struggle for Liberty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lvl="0">
              <a:buClr>
                <a:srgbClr val="759AA5">
                  <a:lumMod val="60000"/>
                  <a:lumOff val="40000"/>
                </a:srgbClr>
              </a:buClr>
            </a:pPr>
            <a:r>
              <a:rPr lang="en-US" b="1" dirty="0">
                <a:solidFill>
                  <a:srgbClr val="0AEC20"/>
                </a:solidFill>
              </a:rPr>
              <a:t>Battle of Long Island</a:t>
            </a:r>
          </a:p>
          <a:p>
            <a:pPr lvl="1"/>
            <a:r>
              <a:rPr lang="en-US" dirty="0" smtClean="0"/>
              <a:t>August 1776</a:t>
            </a:r>
          </a:p>
          <a:p>
            <a:pPr lvl="2"/>
            <a:r>
              <a:rPr lang="en-US" dirty="0" smtClean="0"/>
              <a:t>The British drive Washington’s troops out of Brooklyn into New York City (present-day Manhattan)</a:t>
            </a:r>
          </a:p>
          <a:p>
            <a:pPr lvl="2"/>
            <a:r>
              <a:rPr lang="en-US" dirty="0" smtClean="0"/>
              <a:t>Washington slips out overnight using fishing boats and bonfires</a:t>
            </a:r>
          </a:p>
          <a:p>
            <a:pPr lvl="2"/>
            <a:r>
              <a:rPr lang="en-US" dirty="0" smtClean="0">
                <a:hlinkClick r:id="rId2"/>
              </a:rPr>
              <a:t>Video</a:t>
            </a:r>
            <a:r>
              <a:rPr lang="en-US" dirty="0" smtClean="0"/>
              <a:t> (2:04) </a:t>
            </a:r>
          </a:p>
          <a:p>
            <a:pPr marL="685800" lvl="2" indent="0">
              <a:buNone/>
            </a:pPr>
            <a:endParaRPr lang="en-US" dirty="0" smtClean="0"/>
          </a:p>
          <a:p>
            <a:pPr lvl="1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>
                <a:solidFill>
                  <a:prstClr val="white"/>
                </a:solidFill>
              </a:rPr>
              <a:t>September </a:t>
            </a:r>
            <a:r>
              <a:rPr lang="en-US" dirty="0" smtClean="0">
                <a:solidFill>
                  <a:prstClr val="white"/>
                </a:solidFill>
              </a:rPr>
              <a:t>1776</a:t>
            </a:r>
          </a:p>
          <a:p>
            <a:pPr lvl="2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 smtClean="0">
                <a:solidFill>
                  <a:prstClr val="white"/>
                </a:solidFill>
              </a:rPr>
              <a:t>The British drive Washington’s troops out of NYC taking thousands of Patriot soldiers and supplies as they go </a:t>
            </a:r>
          </a:p>
          <a:p>
            <a:pPr lvl="2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 smtClean="0">
                <a:solidFill>
                  <a:prstClr val="white"/>
                </a:solidFill>
              </a:rPr>
              <a:t>The Americans are driven west across the Hudson River into New Jersey</a:t>
            </a:r>
          </a:p>
          <a:p>
            <a:pPr lvl="2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 smtClean="0">
                <a:solidFill>
                  <a:prstClr val="white"/>
                </a:solidFill>
              </a:rPr>
              <a:t>Howe’s victory is payback for Boston</a:t>
            </a:r>
          </a:p>
          <a:p>
            <a:pPr marL="685800" lvl="2" indent="0">
              <a:buClr>
                <a:srgbClr val="759AA5">
                  <a:lumMod val="60000"/>
                  <a:lumOff val="40000"/>
                </a:srgbClr>
              </a:buClr>
              <a:buNone/>
            </a:pPr>
            <a:endParaRPr lang="en-US" dirty="0">
              <a:solidFill>
                <a:prstClr val="white"/>
              </a:solidFill>
            </a:endParaRPr>
          </a:p>
          <a:p>
            <a:pPr marL="6858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3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The Struggle for Liberty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Video (6:29) </a:t>
            </a:r>
            <a:r>
              <a:rPr lang="en-US" dirty="0" smtClean="0"/>
              <a:t>The Battle for Long Island Part One</a:t>
            </a:r>
          </a:p>
          <a:p>
            <a:r>
              <a:rPr lang="en-US" dirty="0" smtClean="0">
                <a:hlinkClick r:id="rId3"/>
              </a:rPr>
              <a:t>Video (6:07) </a:t>
            </a:r>
            <a:r>
              <a:rPr lang="en-US" dirty="0" smtClean="0"/>
              <a:t>Battle for Long Island-Washington Slips Away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7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The Struggle for Liberty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lvl="1">
              <a:buClr>
                <a:srgbClr val="759AA5">
                  <a:lumMod val="60000"/>
                  <a:lumOff val="40000"/>
                </a:srgbClr>
              </a:buClr>
            </a:pPr>
            <a:r>
              <a:rPr lang="en-US" b="1" dirty="0">
                <a:solidFill>
                  <a:srgbClr val="FF0000"/>
                </a:solidFill>
              </a:rPr>
              <a:t>Nathan Hale</a:t>
            </a:r>
          </a:p>
          <a:p>
            <a:pPr lvl="2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 smtClean="0">
                <a:solidFill>
                  <a:prstClr val="white"/>
                </a:solidFill>
              </a:rPr>
              <a:t>Connecticut </a:t>
            </a:r>
            <a:r>
              <a:rPr lang="en-US" dirty="0">
                <a:solidFill>
                  <a:prstClr val="white"/>
                </a:solidFill>
              </a:rPr>
              <a:t>officer, </a:t>
            </a:r>
            <a:r>
              <a:rPr lang="en-US" dirty="0" smtClean="0">
                <a:solidFill>
                  <a:prstClr val="white"/>
                </a:solidFill>
              </a:rPr>
              <a:t>volunteered for spy duty behind </a:t>
            </a:r>
            <a:r>
              <a:rPr lang="en-US" dirty="0">
                <a:solidFill>
                  <a:prstClr val="white"/>
                </a:solidFill>
              </a:rPr>
              <a:t>enemy lines </a:t>
            </a:r>
            <a:endParaRPr lang="en-US" dirty="0" smtClean="0">
              <a:solidFill>
                <a:prstClr val="white"/>
              </a:solidFill>
            </a:endParaRPr>
          </a:p>
          <a:p>
            <a:pPr lvl="2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 smtClean="0">
                <a:solidFill>
                  <a:prstClr val="white"/>
                </a:solidFill>
              </a:rPr>
              <a:t>Captured with </a:t>
            </a:r>
            <a:r>
              <a:rPr lang="en-US" dirty="0">
                <a:solidFill>
                  <a:prstClr val="white"/>
                </a:solidFill>
              </a:rPr>
              <a:t>documents in the soles of his shoes</a:t>
            </a:r>
          </a:p>
          <a:p>
            <a:pPr lvl="2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>
                <a:solidFill>
                  <a:prstClr val="white"/>
                </a:solidFill>
              </a:rPr>
              <a:t>Sentenced to hang</a:t>
            </a:r>
          </a:p>
          <a:p>
            <a:pPr lvl="2">
              <a:buClr>
                <a:srgbClr val="759AA5">
                  <a:lumMod val="60000"/>
                  <a:lumOff val="40000"/>
                </a:srgbClr>
              </a:buClr>
            </a:pPr>
            <a:r>
              <a:rPr lang="en-US" dirty="0" smtClean="0">
                <a:solidFill>
                  <a:prstClr val="white"/>
                </a:solidFill>
              </a:rPr>
              <a:t>His last words: </a:t>
            </a:r>
          </a:p>
          <a:p>
            <a:pPr lvl="2">
              <a:buClr>
                <a:srgbClr val="759AA5">
                  <a:lumMod val="60000"/>
                  <a:lumOff val="40000"/>
                </a:srgbClr>
              </a:buClr>
            </a:pPr>
            <a:endParaRPr lang="en-US" dirty="0">
              <a:solidFill>
                <a:prstClr val="white"/>
              </a:solidFill>
            </a:endParaRPr>
          </a:p>
          <a:p>
            <a:pPr marL="685800" lvl="2" indent="0">
              <a:buClr>
                <a:srgbClr val="759AA5">
                  <a:lumMod val="60000"/>
                  <a:lumOff val="40000"/>
                </a:srgbClr>
              </a:buClr>
              <a:buNone/>
            </a:pPr>
            <a:r>
              <a:rPr lang="en-US" b="1" i="1" dirty="0" smtClean="0">
                <a:solidFill>
                  <a:prstClr val="white"/>
                </a:solidFill>
              </a:rPr>
              <a:t>     “I </a:t>
            </a:r>
            <a:r>
              <a:rPr lang="en-US" b="1" i="1" dirty="0">
                <a:solidFill>
                  <a:prstClr val="white"/>
                </a:solidFill>
              </a:rPr>
              <a:t>regret that I have </a:t>
            </a:r>
            <a:r>
              <a:rPr lang="en-US" b="1" i="1" dirty="0" smtClean="0">
                <a:solidFill>
                  <a:prstClr val="white"/>
                </a:solidFill>
              </a:rPr>
              <a:t>but one life to lose for my country”</a:t>
            </a:r>
            <a:endParaRPr lang="en-US" b="1" i="1" dirty="0">
              <a:solidFill>
                <a:prstClr val="whit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5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3282</TotalTime>
  <Words>2165</Words>
  <Application>Microsoft Office PowerPoint</Application>
  <PresentationFormat>On-screen Show (4:3)</PresentationFormat>
  <Paragraphs>349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Thatch</vt:lpstr>
      <vt:lpstr>The American Revolution</vt:lpstr>
      <vt:lpstr>The Struggle for Liberty</vt:lpstr>
      <vt:lpstr>The Struggle for Liberty</vt:lpstr>
      <vt:lpstr>The Struggle for Liberty</vt:lpstr>
      <vt:lpstr>The Struggle for Liberty</vt:lpstr>
      <vt:lpstr>The Struggle for Liberty</vt:lpstr>
      <vt:lpstr>The Struggle for Liberty</vt:lpstr>
      <vt:lpstr>The Struggle for Liberty</vt:lpstr>
      <vt:lpstr>The Struggle for Liberty</vt:lpstr>
      <vt:lpstr>The Struggle for Liberty</vt:lpstr>
      <vt:lpstr>The Struggle for Liberty</vt:lpstr>
      <vt:lpstr>The Struggle for Liberty</vt:lpstr>
      <vt:lpstr>The Struggle for Liberty</vt:lpstr>
      <vt:lpstr>PowerPoint Presentation</vt:lpstr>
      <vt:lpstr>The Struggle for Liberty</vt:lpstr>
      <vt:lpstr>The Struggle for Liberty</vt:lpstr>
      <vt:lpstr>The Struggle for Liberty</vt:lpstr>
      <vt:lpstr>The Struggle for Liberty</vt:lpstr>
      <vt:lpstr>The Struggle for Liberty</vt:lpstr>
      <vt:lpstr>The Struggle for Liberty</vt:lpstr>
      <vt:lpstr>The Struggle for Liberty</vt:lpstr>
      <vt:lpstr>The Struggle for Liberty</vt:lpstr>
      <vt:lpstr>The Struggle for Liberty</vt:lpstr>
      <vt:lpstr>The Struggle for Liberty</vt:lpstr>
      <vt:lpstr>The Struggle for Liberty</vt:lpstr>
      <vt:lpstr>The Struggle for Liberty</vt:lpstr>
      <vt:lpstr>The Struggle for Liberty</vt:lpstr>
      <vt:lpstr>The Struggle for Liberty</vt:lpstr>
      <vt:lpstr>PowerPoint Presentation</vt:lpstr>
      <vt:lpstr>Independence!</vt:lpstr>
      <vt:lpstr>Independence!</vt:lpstr>
      <vt:lpstr>Independence!</vt:lpstr>
      <vt:lpstr>Independence!</vt:lpstr>
      <vt:lpstr>Independence!</vt:lpstr>
      <vt:lpstr>Independence!</vt:lpstr>
      <vt:lpstr>Independence!</vt:lpstr>
      <vt:lpstr>Independence!</vt:lpstr>
      <vt:lpstr>Independence!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Revolution</dc:title>
  <dc:creator>law1809</dc:creator>
  <cp:lastModifiedBy>law1809</cp:lastModifiedBy>
  <cp:revision>67</cp:revision>
  <dcterms:created xsi:type="dcterms:W3CDTF">2016-10-25T02:31:40Z</dcterms:created>
  <dcterms:modified xsi:type="dcterms:W3CDTF">2016-10-31T02:16:14Z</dcterms:modified>
</cp:coreProperties>
</file>